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77" r:id="rId2"/>
    <p:sldId id="580" r:id="rId3"/>
    <p:sldId id="443" r:id="rId4"/>
    <p:sldId id="565" r:id="rId5"/>
    <p:sldId id="567" r:id="rId6"/>
    <p:sldId id="574" r:id="rId7"/>
    <p:sldId id="564" r:id="rId8"/>
    <p:sldId id="471" r:id="rId9"/>
    <p:sldId id="472" r:id="rId10"/>
    <p:sldId id="473" r:id="rId11"/>
    <p:sldId id="474" r:id="rId12"/>
    <p:sldId id="568" r:id="rId13"/>
    <p:sldId id="575" r:id="rId14"/>
    <p:sldId id="457" r:id="rId15"/>
    <p:sldId id="570" r:id="rId16"/>
    <p:sldId id="576" r:id="rId17"/>
    <p:sldId id="475" r:id="rId18"/>
    <p:sldId id="577" r:id="rId19"/>
    <p:sldId id="572" r:id="rId20"/>
    <p:sldId id="476" r:id="rId21"/>
    <p:sldId id="477" r:id="rId22"/>
    <p:sldId id="578" r:id="rId23"/>
    <p:sldId id="461" r:id="rId24"/>
    <p:sldId id="479" r:id="rId25"/>
    <p:sldId id="573" r:id="rId26"/>
    <p:sldId id="463" r:id="rId27"/>
    <p:sldId id="579" r:id="rId28"/>
    <p:sldId id="464" r:id="rId29"/>
    <p:sldId id="583" r:id="rId30"/>
    <p:sldId id="560" r:id="rId31"/>
    <p:sldId id="581" r:id="rId32"/>
    <p:sldId id="561" r:id="rId33"/>
    <p:sldId id="582" r:id="rId34"/>
    <p:sldId id="467" r:id="rId35"/>
    <p:sldId id="53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F1B990-9DCF-5542-B535-5022B49CC44D}">
          <p14:sldIdLst>
            <p14:sldId id="377"/>
            <p14:sldId id="580"/>
            <p14:sldId id="443"/>
            <p14:sldId id="565"/>
            <p14:sldId id="567"/>
            <p14:sldId id="574"/>
            <p14:sldId id="564"/>
            <p14:sldId id="471"/>
            <p14:sldId id="472"/>
            <p14:sldId id="473"/>
            <p14:sldId id="474"/>
            <p14:sldId id="568"/>
            <p14:sldId id="575"/>
            <p14:sldId id="457"/>
            <p14:sldId id="570"/>
            <p14:sldId id="576"/>
            <p14:sldId id="475"/>
            <p14:sldId id="577"/>
            <p14:sldId id="572"/>
            <p14:sldId id="476"/>
            <p14:sldId id="477"/>
            <p14:sldId id="578"/>
            <p14:sldId id="461"/>
            <p14:sldId id="479"/>
            <p14:sldId id="573"/>
            <p14:sldId id="463"/>
            <p14:sldId id="579"/>
            <p14:sldId id="464"/>
            <p14:sldId id="583"/>
            <p14:sldId id="560"/>
            <p14:sldId id="581"/>
          </p14:sldIdLst>
        </p14:section>
        <p14:section name="Untitled Section" id="{8E0737FB-FC2E-5149-8673-7227CD14D8BD}">
          <p14:sldIdLst>
            <p14:sldId id="561"/>
            <p14:sldId id="582"/>
            <p14:sldId id="467"/>
            <p14:sldId id="5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 autoAdjust="0"/>
    <p:restoredTop sz="74095" autoAdjust="0"/>
  </p:normalViewPr>
  <p:slideViewPr>
    <p:cSldViewPr snapToGrid="0" snapToObjects="1">
      <p:cViewPr varScale="1">
        <p:scale>
          <a:sx n="119" d="100"/>
          <a:sy n="119" d="100"/>
        </p:scale>
        <p:origin x="3054" y="10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D3EBD-FED2-4C9C-8C03-F0E3A9C3F8B4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CEFA-E98A-4EA2-97CC-AA60AC552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709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6CD5-0791-AA44-865D-FFD4BA950A83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9114-269F-5E45-8DB1-3DA6BDDAA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80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01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12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93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82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78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take into consideration the quality of the points.</a:t>
            </a:r>
          </a:p>
        </p:txBody>
      </p:sp>
    </p:spTree>
    <p:extLst>
      <p:ext uri="{BB962C8B-B14F-4D97-AF65-F5344CB8AC3E}">
        <p14:creationId xmlns:p14="http://schemas.microsoft.com/office/powerpoint/2010/main" val="2594426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</a:t>
            </a:r>
            <a:r>
              <a:rPr lang="en-US" baseline="0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part (1-…) evaluates the quality of fitting a local tangent plane at p, whose value of 0 indicates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worst point distribution and value of 1 indicates a perfectly fitted plane.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property l2/l3 evaluates the local sampling uniformity. Each eigenvalue ratio takes on a value in the range [0; 1] with boundary values 0 and 1 corresponding to a perfect line distribution and a uniform disc distribution correspondingly.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23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92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penalize sharp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62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penalize sharp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2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penalize sharp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5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1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ratio of sharp edges in the model. </a:t>
            </a:r>
          </a:p>
          <a:p>
            <a:r>
              <a:rPr lang="en-US" altLang="en-US" sz="1200" dirty="0"/>
              <a:t>It encourages large planar regions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1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800" dirty="0"/>
              <a:t>… ratio of uncovered regions in the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71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800" dirty="0"/>
              <a:t>… ratio of uncovered regions in the 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73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Variables, </a:t>
            </a:r>
          </a:p>
          <a:p>
            <a:r>
              <a:rPr lang="en-US" dirty="0"/>
              <a:t>Each</a:t>
            </a:r>
            <a:r>
              <a:rPr lang="en-US" baseline="0" dirty="0"/>
              <a:t>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3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1864961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646132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49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759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96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87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5577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225287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017426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503120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35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2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0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3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20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36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6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lowchart: Process 7"/>
          <p:cNvSpPr/>
          <p:nvPr userDrawn="1"/>
        </p:nvSpPr>
        <p:spPr>
          <a:xfrm flipV="1">
            <a:off x="0" y="1609407"/>
            <a:ext cx="9144001" cy="17208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7888"/>
            <a:ext cx="2743200" cy="11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87888"/>
            <a:ext cx="1349829" cy="571837"/>
          </a:xfrm>
          <a:prstGeom prst="rect">
            <a:avLst/>
          </a:prstGeom>
        </p:spPr>
      </p:pic>
      <p:sp>
        <p:nvSpPr>
          <p:cNvPr id="9" name="Flowchart: Process 8"/>
          <p:cNvSpPr/>
          <p:nvPr userDrawn="1"/>
        </p:nvSpPr>
        <p:spPr>
          <a:xfrm flipV="1">
            <a:off x="-1" y="1243465"/>
            <a:ext cx="9144001" cy="17208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7701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3d.bk.tudelft.nl/img/logos/tud-3dgeoinfo-bl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99" y="252998"/>
            <a:ext cx="1586212" cy="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ttps://3d.bk.tudelft.nl/img/logos/tud-3dgeoinfo-bl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99" y="252998"/>
            <a:ext cx="1586212" cy="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8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ttps://3d.bk.tudelft.nl/img/logos/tud-3dgeoinfo-bl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99" y="252998"/>
            <a:ext cx="1586212" cy="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0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https://3d.bk.tudelft.nl/img/logos/tud-3dgeoinfo-bl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99" y="252998"/>
            <a:ext cx="1586212" cy="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57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https://3d.bk.tudelft.nl/img/logos/tud-3dgeoinfo-bl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99" y="252998"/>
            <a:ext cx="1586212" cy="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1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ttps://3d.bk.tudelft.nl/img/logos/tud-3dgeoinfo-bl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799" y="252998"/>
            <a:ext cx="1586212" cy="7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7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F9EB9-FD7E-C64F-8D66-E84688B8D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387" y="1971720"/>
            <a:ext cx="8109856" cy="1470025"/>
          </a:xfrm>
        </p:spPr>
        <p:txBody>
          <a:bodyPr>
            <a:normAutofit/>
          </a:bodyPr>
          <a:lstStyle/>
          <a:p>
            <a:r>
              <a:rPr lang="en-US" b="1" dirty="0" err="1"/>
              <a:t>PolyFit</a:t>
            </a:r>
            <a:r>
              <a:rPr lang="en-US" b="1" dirty="0"/>
              <a:t>: Polygonal Surface Reconstruction from Point Clouds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8E354E63-1406-B94A-881A-1DACE8289460}"/>
              </a:ext>
            </a:extLst>
          </p:cNvPr>
          <p:cNvSpPr txBox="1">
            <a:spLocks/>
          </p:cNvSpPr>
          <p:nvPr/>
        </p:nvSpPr>
        <p:spPr>
          <a:xfrm>
            <a:off x="1371599" y="4147457"/>
            <a:ext cx="668382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Liangliang</a:t>
            </a:r>
            <a:r>
              <a:rPr lang="en-US" dirty="0"/>
              <a:t> Nan</a:t>
            </a:r>
          </a:p>
        </p:txBody>
      </p:sp>
    </p:spTree>
    <p:extLst>
      <p:ext uri="{BB962C8B-B14F-4D97-AF65-F5344CB8AC3E}">
        <p14:creationId xmlns:p14="http://schemas.microsoft.com/office/powerpoint/2010/main" val="309587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Face Selection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32" y="3436460"/>
            <a:ext cx="8558680" cy="1918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215" y="5547045"/>
            <a:ext cx="82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		      Planar segments		Candidate faces			    Result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844638" y="464478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127086" y="464478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928343" y="464478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7D1551B-6D87-9444-AF50-4B3D0E2E87A4}"/>
              </a:ext>
            </a:extLst>
          </p:cNvPr>
          <p:cNvSpPr/>
          <p:nvPr/>
        </p:nvSpPr>
        <p:spPr>
          <a:xfrm>
            <a:off x="-1" y="3122341"/>
            <a:ext cx="4705816" cy="30038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Face </a:t>
            </a:r>
            <a:r>
              <a:rPr lang="en-US" altLang="zh-Hans" dirty="0"/>
              <a:t>S</a:t>
            </a:r>
            <a:r>
              <a:rPr lang="en-US" altLang="en-US" dirty="0"/>
              <a:t>election</a:t>
            </a:r>
          </a:p>
          <a:p>
            <a:pPr lvl="1"/>
            <a:r>
              <a:rPr lang="en-US" altLang="en-US" dirty="0"/>
              <a:t>Labeling problem</a:t>
            </a:r>
          </a:p>
          <a:p>
            <a:pPr lvl="1"/>
            <a:r>
              <a:rPr lang="en-US" altLang="en-US" dirty="0"/>
              <a:t>Linear integer program</a:t>
            </a: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0456" y="2036458"/>
            <a:ext cx="4777855" cy="1918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215" y="4147043"/>
            <a:ext cx="82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Input		      Planar segments</a:t>
            </a:r>
            <a:r>
              <a:rPr lang="en-US" dirty="0"/>
              <a:t>		Candidate faces			    Result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928343" y="3244787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8462" y="4811074"/>
                <a:ext cx="557462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candidate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faces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62" y="4811074"/>
                <a:ext cx="5574629" cy="369332"/>
              </a:xfrm>
              <a:prstGeom prst="rect">
                <a:avLst/>
              </a:prstGeom>
              <a:blipFill>
                <a:blip r:embed="rId4"/>
                <a:stretch>
                  <a:fillRect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099421" y="5255803"/>
            <a:ext cx="7746099" cy="842857"/>
            <a:chOff x="701215" y="5668759"/>
            <a:chExt cx="7746099" cy="8428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01215" y="5681586"/>
                  <a:ext cx="7746099" cy="8238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Variables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1, 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15" y="5681586"/>
                  <a:ext cx="7746099" cy="82381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296253" y="5668759"/>
                  <a:ext cx="30087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 panose="02040503050406030204" pitchFamily="18" charset="0"/>
                          </a:rPr>
                          <m:t>face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will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be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chosen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253" y="5668759"/>
                  <a:ext cx="300877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3296253" y="6049951"/>
                  <a:ext cx="35634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face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will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𝐧𝐨𝐭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be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chosen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253" y="6049951"/>
                  <a:ext cx="3563411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26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8D0786-908D-524E-A477-4166CC4F4F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24" y="3351794"/>
            <a:ext cx="7218951" cy="27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0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2"/>
            <a:r>
              <a:rPr lang="en-US" altLang="en-US" dirty="0"/>
              <a:t>Favors selecting faces with more support</a:t>
            </a:r>
          </a:p>
          <a:p>
            <a:pPr lvl="2"/>
            <a:r>
              <a:rPr lang="en-US" altLang="en-US" dirty="0"/>
              <a:t>Percentage of unused points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AC5591-7F07-4F4C-9863-5E22050CC5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515" y="3631825"/>
            <a:ext cx="3318408" cy="70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8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2"/>
            <a:r>
              <a:rPr lang="en-US" altLang="en-US" dirty="0"/>
              <a:t>Favors selecting faces with more support</a:t>
            </a:r>
          </a:p>
          <a:p>
            <a:pPr lvl="2"/>
            <a:r>
              <a:rPr lang="en-US" altLang="en-US" dirty="0"/>
              <a:t>Percentage of unused points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AC5591-7F07-4F4C-9863-5E22050CC5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515" y="3631825"/>
            <a:ext cx="3318408" cy="703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C92894-F7EE-0543-A5CF-735D39AB1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593" y="4448656"/>
            <a:ext cx="5246381" cy="8606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9044" y="4663001"/>
            <a:ext cx="27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Confidence weighted</a:t>
            </a:r>
          </a:p>
          <a:p>
            <a:r>
              <a:rPr lang="en-US" dirty="0"/>
              <a:t>number of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381436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2"/>
            <a:r>
              <a:rPr lang="en-US" altLang="en-US" dirty="0"/>
              <a:t>Favors selecting faces with more support</a:t>
            </a:r>
          </a:p>
          <a:p>
            <a:pPr lvl="2"/>
            <a:r>
              <a:rPr lang="en-US" altLang="en-US" dirty="0"/>
              <a:t>Percentage of unused points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56E7891-5CB3-C740-AF77-83EE65A5C708}"/>
              </a:ext>
            </a:extLst>
          </p:cNvPr>
          <p:cNvGrpSpPr/>
          <p:nvPr/>
        </p:nvGrpSpPr>
        <p:grpSpPr>
          <a:xfrm>
            <a:off x="2397716" y="5749489"/>
            <a:ext cx="5581904" cy="637578"/>
            <a:chOff x="1480457" y="5853400"/>
            <a:chExt cx="6890146" cy="8635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E6A1446-0D6A-2247-A837-47095EFD1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0457" y="5853400"/>
              <a:ext cx="4592749" cy="8635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E858B6-5496-2449-82AB-7347E694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9403" y="6054642"/>
              <a:ext cx="1981200" cy="43633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49044" y="5848045"/>
            <a:ext cx="1756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confidence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AC5591-7F07-4F4C-9863-5E22050CC5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515" y="3631825"/>
            <a:ext cx="3318408" cy="703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C92894-F7EE-0543-A5CF-735D39AB1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593" y="4448656"/>
            <a:ext cx="5246381" cy="8606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9044" y="4663001"/>
            <a:ext cx="27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Confidence weighted</a:t>
            </a:r>
          </a:p>
          <a:p>
            <a:r>
              <a:rPr lang="en-US" dirty="0"/>
              <a:t>number of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22474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3565F1-5A0B-E643-8391-C43B42FA80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086" y="2766059"/>
            <a:ext cx="5984574" cy="3755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684AFA-6297-0848-AEE8-0C582F75A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473" y="2766059"/>
            <a:ext cx="287990" cy="37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0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11A9E-027D-7945-8B97-4A95D07EB7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90" y="1714768"/>
            <a:ext cx="3672020" cy="2098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r>
              <a:rPr lang="en-US" altLang="en-US" dirty="0"/>
              <a:t>Model complexity</a:t>
            </a:r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4336643"/>
            <a:ext cx="5920576" cy="2282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A8A4C1-E49C-C847-BD10-71B931123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686" y="4506989"/>
            <a:ext cx="1146779" cy="1619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78B9D2-B318-1E4C-8E5B-9438B50D9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90" y="1714768"/>
            <a:ext cx="3672020" cy="20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r>
              <a:rPr lang="en-US" altLang="en-US" dirty="0"/>
              <a:t>Model complexity</a:t>
            </a:r>
          </a:p>
          <a:p>
            <a:pPr lvl="2"/>
            <a:r>
              <a:rPr lang="en-US" altLang="en-US" dirty="0"/>
              <a:t>Penalize sharp corners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712" y="3913733"/>
            <a:ext cx="5920576" cy="22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7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r>
              <a:rPr lang="en-US" altLang="en-US" dirty="0"/>
              <a:t>Model complexity</a:t>
            </a:r>
          </a:p>
          <a:p>
            <a:pPr lvl="2"/>
            <a:r>
              <a:rPr lang="en-US" altLang="en-US" dirty="0"/>
              <a:t>Penalize sharp corners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4225886"/>
            <a:ext cx="7023100" cy="16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21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Surface Reconstruction Methods</a:t>
            </a:r>
          </a:p>
          <a:p>
            <a:pPr lvl="1"/>
            <a:r>
              <a:rPr lang="en-US" altLang="zh-CN" dirty="0"/>
              <a:t>Smooth surfaces </a:t>
            </a:r>
          </a:p>
          <a:p>
            <a:pPr lvl="2"/>
            <a:r>
              <a:rPr lang="en-US" altLang="zh-CN" dirty="0"/>
              <a:t>Fit nois</a:t>
            </a:r>
            <a:r>
              <a:rPr lang="en-US" altLang="zh-Hans" dirty="0"/>
              <a:t>y</a:t>
            </a:r>
            <a:r>
              <a:rPr lang="en-US" altLang="zh-CN" dirty="0"/>
              <a:t> data; infer topology; fill (small) holes, </a:t>
            </a:r>
          </a:p>
          <a:p>
            <a:pPr lvl="1"/>
            <a:r>
              <a:rPr lang="en-US" altLang="zh-CN" dirty="0"/>
              <a:t>Piecewise planar objects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ACABF37-EDA9-B644-9C28-ECCE42A08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458" y="3599021"/>
            <a:ext cx="4852284" cy="25387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2E06D9-9D50-E84B-9FAB-C7DDFC5D0547}"/>
              </a:ext>
            </a:extLst>
          </p:cNvPr>
          <p:cNvSpPr/>
          <p:nvPr/>
        </p:nvSpPr>
        <p:spPr>
          <a:xfrm>
            <a:off x="1331730" y="6208284"/>
            <a:ext cx="5895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dirty="0"/>
              <a:t>Poisson Surface Reconstruction </a:t>
            </a:r>
            <a:r>
              <a:rPr lang="en-US" altLang="zh-CN" sz="2000" dirty="0">
                <a:solidFill>
                  <a:srgbClr val="0000FF"/>
                </a:solidFill>
              </a:rPr>
              <a:t>[</a:t>
            </a:r>
            <a:r>
              <a:rPr lang="en-US" sz="2000" dirty="0" err="1">
                <a:solidFill>
                  <a:srgbClr val="0000FF"/>
                </a:solidFill>
              </a:rPr>
              <a:t>Kazhdan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et al. </a:t>
            </a:r>
            <a:r>
              <a:rPr lang="en-US" sz="2000" dirty="0">
                <a:solidFill>
                  <a:srgbClr val="0000FF"/>
                </a:solidFill>
              </a:rPr>
              <a:t>06</a:t>
            </a:r>
            <a:r>
              <a:rPr lang="en-US" altLang="zh-CN" sz="2000" dirty="0">
                <a:solidFill>
                  <a:srgbClr val="0000FF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1885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r>
              <a:rPr lang="en-US" altLang="en-US" dirty="0"/>
              <a:t>Model complexity</a:t>
            </a:r>
          </a:p>
          <a:p>
            <a:pPr lvl="2"/>
            <a:r>
              <a:rPr lang="en-US" altLang="en-US" dirty="0"/>
              <a:t>Penalize sharp corners</a:t>
            </a:r>
          </a:p>
          <a:p>
            <a:pPr lvl="2"/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747" y="3638690"/>
            <a:ext cx="3248025" cy="1019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160" y="4850745"/>
            <a:ext cx="6347928" cy="1365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88915" y="6525669"/>
            <a:ext cx="2757905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>
              <a:lnSpc>
                <a:spcPts val="800"/>
              </a:lnSpc>
              <a:spcBef>
                <a:spcPts val="300"/>
              </a:spcBef>
            </a:pPr>
            <a:r>
              <a:rPr lang="en-US" altLang="en-US" sz="2000" dirty="0"/>
              <a:t>Intersecting two faces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2BB730-C37D-F54A-B357-B2A1EA7B11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33" y="4850744"/>
            <a:ext cx="1371451" cy="13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47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r>
              <a:rPr lang="en-US" altLang="en-US" dirty="0"/>
              <a:t>Model complexity</a:t>
            </a:r>
          </a:p>
          <a:p>
            <a:pPr lvl="1"/>
            <a:r>
              <a:rPr lang="en-US" altLang="en-US" dirty="0"/>
              <a:t>Point coverage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6ABCB1-F9B3-9349-882B-117E6B356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24" y="3863181"/>
            <a:ext cx="7218951" cy="2774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F36DBF-C0B2-9D42-878A-3003919DA6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851" y="1760443"/>
            <a:ext cx="2148840" cy="1717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2B8BE4-F035-F549-B37A-62BA209D2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651" y="1760443"/>
            <a:ext cx="2110149" cy="1717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54F832-B4FA-904C-8E8E-CA932C2953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326" y="3953096"/>
            <a:ext cx="1146779" cy="16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3712268"/>
            <a:ext cx="5915025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Objective Function</a:t>
            </a:r>
          </a:p>
          <a:p>
            <a:pPr lvl="1"/>
            <a:r>
              <a:rPr lang="en-US" altLang="en-US" dirty="0"/>
              <a:t>Data fitting</a:t>
            </a:r>
          </a:p>
          <a:p>
            <a:pPr lvl="1"/>
            <a:r>
              <a:rPr lang="en-US" altLang="en-US" dirty="0"/>
              <a:t>Model complexity</a:t>
            </a:r>
          </a:p>
          <a:p>
            <a:pPr lvl="1"/>
            <a:r>
              <a:rPr lang="en-US" altLang="en-US" dirty="0"/>
              <a:t>Point coverage</a:t>
            </a:r>
          </a:p>
          <a:p>
            <a:pPr marL="6350" lvl="1" indent="0">
              <a:lnSpc>
                <a:spcPts val="800"/>
              </a:lnSpc>
              <a:spcBef>
                <a:spcPts val="300"/>
              </a:spcBef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657" y="4642994"/>
            <a:ext cx="2939143" cy="193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9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Face </a:t>
            </a:r>
            <a:r>
              <a:rPr lang="en-US" altLang="zh-Hans" dirty="0"/>
              <a:t>S</a:t>
            </a:r>
            <a:r>
              <a:rPr lang="en-US" altLang="en-US" dirty="0"/>
              <a:t>election</a:t>
            </a:r>
          </a:p>
          <a:p>
            <a:pPr lvl="1"/>
            <a:r>
              <a:rPr lang="en-US" altLang="en-US" dirty="0"/>
              <a:t>Linear integer program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1603" y="3383276"/>
            <a:ext cx="6701424" cy="597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46821" y="6139273"/>
            <a:ext cx="206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coverage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449939" y="3880525"/>
            <a:ext cx="5314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24421" y="5344719"/>
            <a:ext cx="206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complexity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027539" y="3880525"/>
            <a:ext cx="5314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23710" y="3880525"/>
            <a:ext cx="5314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70499" y="4684496"/>
            <a:ext cx="206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fitting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293269" y="3952082"/>
            <a:ext cx="0" cy="1389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718482" y="4008042"/>
            <a:ext cx="0" cy="21037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C5CC6D5-6F85-5E48-BCF8-846262ED885E}"/>
              </a:ext>
            </a:extLst>
          </p:cNvPr>
          <p:cNvCxnSpPr>
            <a:cxnSpLocks/>
          </p:cNvCxnSpPr>
          <p:nvPr/>
        </p:nvCxnSpPr>
        <p:spPr>
          <a:xfrm flipV="1">
            <a:off x="3649526" y="3952083"/>
            <a:ext cx="0" cy="732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487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Face </a:t>
            </a:r>
            <a:r>
              <a:rPr lang="en-US" altLang="zh-Hans" dirty="0"/>
              <a:t>S</a:t>
            </a:r>
            <a:r>
              <a:rPr lang="en-US" altLang="en-US" dirty="0"/>
              <a:t>election</a:t>
            </a:r>
          </a:p>
          <a:p>
            <a:pPr lvl="1"/>
            <a:r>
              <a:rPr lang="en-US" altLang="en-US" dirty="0"/>
              <a:t>Linear integer program</a:t>
            </a:r>
          </a:p>
          <a:p>
            <a:pPr lvl="2"/>
            <a:r>
              <a:rPr lang="en-US" altLang="zh-CN" dirty="0"/>
              <a:t>Constraints</a:t>
            </a:r>
          </a:p>
          <a:p>
            <a:pPr lvl="3"/>
            <a:r>
              <a:rPr lang="en-US" altLang="zh-CN" dirty="0"/>
              <a:t>Watertight</a:t>
            </a:r>
          </a:p>
          <a:p>
            <a:pPr lvl="3"/>
            <a:r>
              <a:rPr lang="en-US" altLang="zh-CN" dirty="0"/>
              <a:t>Manifold</a:t>
            </a:r>
          </a:p>
          <a:p>
            <a:pPr lvl="3"/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144" y="4080587"/>
            <a:ext cx="6701424" cy="597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383" y="4957543"/>
            <a:ext cx="6701424" cy="14103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36636" y="5001222"/>
            <a:ext cx="5314705" cy="6354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372" y="3257149"/>
            <a:ext cx="4922289" cy="869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43C6B8-6A11-4440-8048-08CC204A6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310" y="1508359"/>
            <a:ext cx="1557875" cy="17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4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Face </a:t>
            </a:r>
            <a:r>
              <a:rPr lang="en-US" altLang="zh-Hans" dirty="0"/>
              <a:t>S</a:t>
            </a:r>
            <a:r>
              <a:rPr lang="en-US" altLang="en-US" dirty="0"/>
              <a:t>election</a:t>
            </a:r>
          </a:p>
          <a:p>
            <a:pPr lvl="1"/>
            <a:r>
              <a:rPr lang="en-US" altLang="en-US" dirty="0"/>
              <a:t>Linear integer program</a:t>
            </a:r>
          </a:p>
          <a:p>
            <a:pPr lvl="2"/>
            <a:r>
              <a:rPr lang="en-US" altLang="zh-CN" dirty="0"/>
              <a:t>Constraints</a:t>
            </a:r>
          </a:p>
          <a:p>
            <a:pPr lvl="2"/>
            <a:r>
              <a:rPr lang="en-US" altLang="zh-CN" dirty="0"/>
              <a:t>Solvers (SCIP, CBC, GLPK, </a:t>
            </a:r>
            <a:r>
              <a:rPr lang="en-US" altLang="zh-CN" dirty="0" err="1"/>
              <a:t>Gurobi</a:t>
            </a:r>
            <a:r>
              <a:rPr lang="en-US" altLang="zh-CN" dirty="0"/>
              <a:t>…)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144" y="4080587"/>
            <a:ext cx="6701424" cy="597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383" y="4957543"/>
            <a:ext cx="6701424" cy="14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Reconstruction Results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43" y="2188638"/>
            <a:ext cx="6224814" cy="43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1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Reconstruction Results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57C003-F255-0F4E-BA8F-71C7479167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2881909"/>
            <a:ext cx="8412480" cy="27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58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Piecewise Planar Reconstruction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Reconstruction Results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FF9ABF-6B88-624C-B057-7B25D2D880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526" y="2459217"/>
            <a:ext cx="6132990" cy="39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89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Piecewise Planar Reconstruction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Robustness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  <a:endParaRPr lang="en-US" altLang="en-US" dirty="0"/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677DB0-3837-B14D-BC2D-8787F58191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755" y="2289156"/>
            <a:ext cx="6223635" cy="44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7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Piecewise planar objects</a:t>
            </a:r>
          </a:p>
          <a:p>
            <a:pPr lvl="1"/>
            <a:r>
              <a:rPr lang="en-US" dirty="0"/>
              <a:t>Mostly man-made</a:t>
            </a:r>
          </a:p>
          <a:p>
            <a:pPr lvl="2"/>
            <a:r>
              <a:rPr lang="en-US" dirty="0"/>
              <a:t>Buildings</a:t>
            </a:r>
          </a:p>
          <a:p>
            <a:pPr lvl="2"/>
            <a:r>
              <a:rPr lang="en-US" dirty="0"/>
              <a:t>Mechanical parts</a:t>
            </a:r>
          </a:p>
          <a:p>
            <a:pPr lvl="2"/>
            <a:r>
              <a:rPr lang="en-US" dirty="0"/>
              <a:t>Furniture</a:t>
            </a:r>
          </a:p>
          <a:p>
            <a:pPr lvl="2"/>
            <a:r>
              <a:rPr lang="en-US" dirty="0"/>
              <a:t>…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 descr="Image result for private hou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6426" y="2092309"/>
            <a:ext cx="3062377" cy="20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abl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509" y="4883073"/>
            <a:ext cx="2234241" cy="15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180" y="4805524"/>
            <a:ext cx="2107666" cy="1580750"/>
          </a:xfrm>
          <a:prstGeom prst="rect">
            <a:avLst/>
          </a:prstGeom>
        </p:spPr>
      </p:pic>
      <p:pic>
        <p:nvPicPr>
          <p:cNvPr id="3082" name="Picture 10" descr="Related 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57" y="4727237"/>
            <a:ext cx="2270806" cy="16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5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Object with boundaries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Tx/>
              <a:buChar char="-"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49CC63-4CF6-4A7F-B383-645B773ED76C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962C9C5-1A8D-CA4D-86F4-461D5D9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Limitations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149119-8A45-DF48-B0CC-39E23AA39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5" y="4387230"/>
            <a:ext cx="6701424" cy="14103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DCF688-14C4-C74F-8A7C-DFEDFAC3B763}"/>
              </a:ext>
            </a:extLst>
          </p:cNvPr>
          <p:cNvSpPr/>
          <p:nvPr/>
        </p:nvSpPr>
        <p:spPr>
          <a:xfrm>
            <a:off x="2627028" y="4430909"/>
            <a:ext cx="5314705" cy="6354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F5F6F3-5A18-6549-A173-3DAA79E710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67" y="2672480"/>
            <a:ext cx="7734836" cy="13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04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Object with boundaries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Tx/>
              <a:buChar char="-"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49CC63-4CF6-4A7F-B383-645B773ED76C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962C9C5-1A8D-CA4D-86F4-461D5D9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Limitations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149119-8A45-DF48-B0CC-39E23AA39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75" y="4387230"/>
            <a:ext cx="6701424" cy="14103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DCF688-14C4-C74F-8A7C-DFEDFAC3B763}"/>
              </a:ext>
            </a:extLst>
          </p:cNvPr>
          <p:cNvSpPr/>
          <p:nvPr/>
        </p:nvSpPr>
        <p:spPr>
          <a:xfrm>
            <a:off x="2627028" y="4430909"/>
            <a:ext cx="5314705" cy="6354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2AB610-5CD6-8B49-8073-A93CEDC690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79" y="2502961"/>
            <a:ext cx="7617503" cy="15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59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Object with boundaries</a:t>
            </a:r>
          </a:p>
          <a:p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</a:p>
          <a:p>
            <a:pPr lvl="1"/>
            <a:r>
              <a:rPr lang="en-US" altLang="zh-CN" dirty="0"/>
              <a:t>Fence</a:t>
            </a:r>
          </a:p>
          <a:p>
            <a:pPr lvl="1"/>
            <a:r>
              <a:rPr lang="en-US" altLang="zh-CN" dirty="0"/>
              <a:t>Façade</a:t>
            </a:r>
            <a:r>
              <a:rPr lang="zh-CN" altLang="en-US" dirty="0"/>
              <a:t> </a:t>
            </a:r>
            <a:r>
              <a:rPr lang="en-US" altLang="zh-CN" dirty="0"/>
              <a:t>decorations</a:t>
            </a:r>
          </a:p>
          <a:p>
            <a:pPr lvl="1"/>
            <a:r>
              <a:rPr lang="en-US" altLang="zh-CN" dirty="0"/>
              <a:t>Door</a:t>
            </a:r>
            <a:r>
              <a:rPr lang="zh-CN" altLang="en-US" dirty="0"/>
              <a:t> </a:t>
            </a:r>
            <a:r>
              <a:rPr lang="en-US" altLang="zh-CN" dirty="0"/>
              <a:t>handle</a:t>
            </a:r>
          </a:p>
          <a:p>
            <a:pPr lvl="1"/>
            <a:r>
              <a:rPr lang="en-US" altLang="zh-C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Tx/>
              <a:buChar char="-"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49CC63-4CF6-4A7F-B383-645B773ED76C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962C9C5-1A8D-CA4D-86F4-461D5D9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Limitations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96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Object with boundaries</a:t>
            </a:r>
          </a:p>
          <a:p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</a:p>
          <a:p>
            <a:r>
              <a:rPr lang="en-US" altLang="zh-CN" dirty="0"/>
              <a:t>Complexity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  <a:p>
            <a:pPr marL="457200" lvl="1" indent="0">
              <a:buNone/>
            </a:pPr>
            <a:endParaRPr lang="en-US" altLang="zh-CN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Tx/>
              <a:buChar char="-"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49CC63-4CF6-4A7F-B383-645B773ED76C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962C9C5-1A8D-CA4D-86F4-461D5D96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Limitations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508B60-DB32-A444-8D42-B545FEB69E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3554730"/>
            <a:ext cx="5185671" cy="28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Demo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9FBF9B-F82B-0740-B38F-1B5EE33FCEB1}"/>
              </a:ext>
            </a:extLst>
          </p:cNvPr>
          <p:cNvSpPr/>
          <p:nvPr/>
        </p:nvSpPr>
        <p:spPr>
          <a:xfrm>
            <a:off x="307975" y="6251258"/>
            <a:ext cx="7965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Source Code (in C++)</a:t>
            </a:r>
            <a:r>
              <a:rPr lang="zh-CN" altLang="en-US" sz="2000" b="1" dirty="0"/>
              <a:t> </a:t>
            </a:r>
            <a:r>
              <a:rPr lang="en-US" sz="2000" dirty="0"/>
              <a:t>https://</a:t>
            </a:r>
            <a:r>
              <a:rPr lang="en-US" sz="2000" dirty="0" err="1"/>
              <a:t>github.com</a:t>
            </a:r>
            <a:r>
              <a:rPr lang="en-US" sz="2000" dirty="0"/>
              <a:t>/</a:t>
            </a:r>
            <a:r>
              <a:rPr lang="en-US" sz="2000" dirty="0" err="1"/>
              <a:t>LiangliangNan</a:t>
            </a:r>
            <a:r>
              <a:rPr lang="en-US" sz="2000" dirty="0"/>
              <a:t>/</a:t>
            </a:r>
            <a:r>
              <a:rPr lang="en-US" sz="2000" dirty="0" err="1"/>
              <a:t>PolyFit</a:t>
            </a:r>
            <a:endParaRPr lang="en-US" sz="2000" dirty="0"/>
          </a:p>
        </p:txBody>
      </p:sp>
      <p:pic>
        <p:nvPicPr>
          <p:cNvPr id="5" name="Sna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1097" y="1898388"/>
            <a:ext cx="5787068" cy="42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pPr lvl="1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A11217-8ED5-DF49-9FD1-C74455A04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68" y="2358318"/>
            <a:ext cx="8620263" cy="25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5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Surface Reconstruction Methods</a:t>
            </a:r>
          </a:p>
          <a:p>
            <a:pPr lvl="1"/>
            <a:r>
              <a:rPr lang="en-US" altLang="zh-CN" dirty="0"/>
              <a:t>Smooth surfaces </a:t>
            </a:r>
          </a:p>
          <a:p>
            <a:pPr lvl="1"/>
            <a:r>
              <a:rPr lang="en-US" altLang="zh-CN" dirty="0"/>
              <a:t>Piecewise planar objects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20E4E3-243D-7643-8E3E-ED854802A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632" y="3633634"/>
            <a:ext cx="4277032" cy="24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36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Surface Reconstruction Methods</a:t>
            </a:r>
          </a:p>
          <a:p>
            <a:pPr lvl="1"/>
            <a:r>
              <a:rPr lang="en-US" altLang="zh-CN" dirty="0"/>
              <a:t>Smooth surfaces </a:t>
            </a:r>
          </a:p>
          <a:p>
            <a:pPr lvl="1"/>
            <a:r>
              <a:rPr lang="en-US" altLang="zh-CN" dirty="0"/>
              <a:t>Piecewise planar objects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29611" y="3420417"/>
            <a:ext cx="3740789" cy="2528432"/>
            <a:chOff x="729611" y="2743088"/>
            <a:chExt cx="3740789" cy="2528432"/>
          </a:xfrm>
        </p:grpSpPr>
        <p:grpSp>
          <p:nvGrpSpPr>
            <p:cNvPr id="12" name="Group 11"/>
            <p:cNvGrpSpPr/>
            <p:nvPr/>
          </p:nvGrpSpPr>
          <p:grpSpPr>
            <a:xfrm>
              <a:off x="729611" y="2951389"/>
              <a:ext cx="3740789" cy="2320131"/>
              <a:chOff x="1364342" y="2925650"/>
              <a:chExt cx="3740789" cy="232013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77931" y="2951389"/>
                <a:ext cx="1727200" cy="229439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64342" y="2925650"/>
                <a:ext cx="1872343" cy="2294392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2301353" y="2743088"/>
              <a:ext cx="141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330062 faces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A00E35-A89F-2E48-BFA8-E470C3A0A50A}"/>
              </a:ext>
            </a:extLst>
          </p:cNvPr>
          <p:cNvSpPr/>
          <p:nvPr/>
        </p:nvSpPr>
        <p:spPr>
          <a:xfrm>
            <a:off x="1337943" y="6182889"/>
            <a:ext cx="280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Result of </a:t>
            </a:r>
            <a:r>
              <a:rPr lang="en-US" altLang="zh-CN" dirty="0">
                <a:solidFill>
                  <a:srgbClr val="0000FF"/>
                </a:solidFill>
              </a:rPr>
              <a:t>[</a:t>
            </a:r>
            <a:r>
              <a:rPr lang="en-US" dirty="0" err="1">
                <a:solidFill>
                  <a:srgbClr val="0000FF"/>
                </a:solidFill>
              </a:rPr>
              <a:t>Kazhdan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et al. </a:t>
            </a:r>
            <a:r>
              <a:rPr lang="en-US" dirty="0">
                <a:solidFill>
                  <a:srgbClr val="0000FF"/>
                </a:solidFill>
              </a:rPr>
              <a:t>06</a:t>
            </a:r>
            <a:r>
              <a:rPr lang="en-US" altLang="zh-CN" dirty="0">
                <a:solidFill>
                  <a:srgbClr val="0000FF"/>
                </a:solidFill>
              </a:rPr>
              <a:t>]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0EB1F4-B2E4-7E4D-8B3A-0337E05420D1}"/>
              </a:ext>
            </a:extLst>
          </p:cNvPr>
          <p:cNvSpPr/>
          <p:nvPr/>
        </p:nvSpPr>
        <p:spPr>
          <a:xfrm>
            <a:off x="4319407" y="3791039"/>
            <a:ext cx="49658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Unsatisfied results</a:t>
            </a:r>
          </a:p>
          <a:p>
            <a:pPr marL="1257300" lvl="2" indent="-342900">
              <a:buFontTx/>
              <a:buChar char="-"/>
            </a:pPr>
            <a:r>
              <a:rPr lang="en-US" sz="2400" dirty="0"/>
              <a:t>Bumpy</a:t>
            </a:r>
          </a:p>
          <a:p>
            <a:pPr marL="1257300" lvl="2" indent="-342900">
              <a:buFontTx/>
              <a:buChar char="-"/>
            </a:pPr>
            <a:r>
              <a:rPr lang="en-US" sz="2400" dirty="0"/>
              <a:t>Large number of faces</a:t>
            </a:r>
          </a:p>
          <a:p>
            <a:pPr marL="1257300" lvl="2" indent="-342900">
              <a:buFontTx/>
              <a:buChar char="-"/>
            </a:pPr>
            <a:r>
              <a:rPr lang="en-US" sz="2400" dirty="0"/>
              <a:t>Unacceptable hole filling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Rare direct applications</a:t>
            </a:r>
          </a:p>
          <a:p>
            <a:pPr marL="1257300" lvl="2" indent="-342900">
              <a:buFontTx/>
              <a:buChar char="-"/>
            </a:pPr>
            <a:r>
              <a:rPr lang="en-US" sz="2400" dirty="0"/>
              <a:t>Post-processing required</a:t>
            </a:r>
          </a:p>
          <a:p>
            <a:pPr lvl="1"/>
            <a:r>
              <a:rPr lang="en-US" sz="2400" dirty="0"/>
              <a:t>  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D7528B4-1E07-A449-99B9-132089345730}"/>
              </a:ext>
            </a:extLst>
          </p:cNvPr>
          <p:cNvSpPr/>
          <p:nvPr/>
        </p:nvSpPr>
        <p:spPr>
          <a:xfrm>
            <a:off x="2743200" y="4513006"/>
            <a:ext cx="486697" cy="87015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4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Surface Reconstruction Methods</a:t>
            </a:r>
          </a:p>
          <a:p>
            <a:pPr lvl="1"/>
            <a:r>
              <a:rPr lang="en-US" altLang="zh-CN" dirty="0"/>
              <a:t>Smooth surfaces </a:t>
            </a:r>
          </a:p>
          <a:p>
            <a:pPr lvl="1"/>
            <a:r>
              <a:rPr lang="en-US" altLang="zh-CN" dirty="0"/>
              <a:t>Piecewise planar objects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29611" y="3420417"/>
            <a:ext cx="3740789" cy="2528432"/>
            <a:chOff x="729611" y="2743088"/>
            <a:chExt cx="3740789" cy="2528432"/>
          </a:xfrm>
        </p:grpSpPr>
        <p:grpSp>
          <p:nvGrpSpPr>
            <p:cNvPr id="12" name="Group 11"/>
            <p:cNvGrpSpPr/>
            <p:nvPr/>
          </p:nvGrpSpPr>
          <p:grpSpPr>
            <a:xfrm>
              <a:off x="729611" y="2951389"/>
              <a:ext cx="3740789" cy="2320131"/>
              <a:chOff x="1364342" y="2925650"/>
              <a:chExt cx="3740789" cy="232013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77931" y="2951389"/>
                <a:ext cx="1727200" cy="229439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64342" y="2925650"/>
                <a:ext cx="1872343" cy="2294392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2301353" y="2743088"/>
              <a:ext cx="141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330062 faces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70783" y="3420417"/>
            <a:ext cx="3483440" cy="3065421"/>
            <a:chOff x="5273983" y="2743088"/>
            <a:chExt cx="3483440" cy="3065421"/>
          </a:xfrm>
        </p:grpSpPr>
        <p:sp>
          <p:nvSpPr>
            <p:cNvPr id="14" name="Rectangle 13"/>
            <p:cNvSpPr/>
            <p:nvPr/>
          </p:nvSpPr>
          <p:spPr>
            <a:xfrm>
              <a:off x="5926578" y="5439177"/>
              <a:ext cx="25658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altLang="zh-CN" dirty="0">
                  <a:solidFill>
                    <a:srgbClr val="0000FF"/>
                  </a:solidFill>
                </a:rPr>
                <a:t>[</a:t>
              </a:r>
              <a:r>
                <a:rPr lang="en-US" altLang="en-US" dirty="0">
                  <a:solidFill>
                    <a:srgbClr val="0000FF"/>
                  </a:solidFill>
                </a:rPr>
                <a:t>Nan and Wonka 17</a:t>
              </a:r>
              <a:r>
                <a:rPr lang="en-US" altLang="zh-CN" dirty="0">
                  <a:solidFill>
                    <a:srgbClr val="0000FF"/>
                  </a:solidFill>
                </a:rPr>
                <a:t>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56400" y="2743088"/>
              <a:ext cx="95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 faces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273983" y="3102162"/>
              <a:ext cx="3483440" cy="2311276"/>
              <a:chOff x="5029230" y="3039388"/>
              <a:chExt cx="3483440" cy="231127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30529" y="3039388"/>
                <a:ext cx="1582141" cy="231127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29230" y="3039388"/>
                <a:ext cx="1727170" cy="2311276"/>
              </a:xfrm>
              <a:prstGeom prst="rect">
                <a:avLst/>
              </a:prstGeom>
            </p:spPr>
          </p:pic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4B5A327-2306-3E4C-8FCE-59C5421909EE}"/>
              </a:ext>
            </a:extLst>
          </p:cNvPr>
          <p:cNvSpPr/>
          <p:nvPr/>
        </p:nvSpPr>
        <p:spPr>
          <a:xfrm>
            <a:off x="1337943" y="6182889"/>
            <a:ext cx="280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Result of </a:t>
            </a:r>
            <a:r>
              <a:rPr lang="en-US" altLang="zh-CN" dirty="0">
                <a:solidFill>
                  <a:srgbClr val="0000FF"/>
                </a:solidFill>
              </a:rPr>
              <a:t>[</a:t>
            </a:r>
            <a:r>
              <a:rPr lang="en-US" dirty="0" err="1">
                <a:solidFill>
                  <a:srgbClr val="0000FF"/>
                </a:solidFill>
              </a:rPr>
              <a:t>Kazhdan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et al. </a:t>
            </a:r>
            <a:r>
              <a:rPr lang="en-US" dirty="0">
                <a:solidFill>
                  <a:srgbClr val="0000FF"/>
                </a:solidFill>
              </a:rPr>
              <a:t>06</a:t>
            </a:r>
            <a:r>
              <a:rPr lang="en-US" altLang="zh-CN" dirty="0">
                <a:solidFill>
                  <a:srgbClr val="0000FF"/>
                </a:solidFill>
              </a:rPr>
              <a:t>]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200200-193B-E546-B3D2-A1E4B0F6D024}"/>
              </a:ext>
            </a:extLst>
          </p:cNvPr>
          <p:cNvSpPr/>
          <p:nvPr/>
        </p:nvSpPr>
        <p:spPr>
          <a:xfrm>
            <a:off x="5296253" y="2313519"/>
            <a:ext cx="2045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S</a:t>
            </a:r>
            <a:r>
              <a:rPr lang="en-US" altLang="en-US" sz="2400" b="1" dirty="0">
                <a:solidFill>
                  <a:srgbClr val="FF0000"/>
                </a:solidFill>
              </a:rPr>
              <a:t>harp features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66022A0-6502-314A-8294-4CA82F3D5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493" y="1846199"/>
            <a:ext cx="919097" cy="12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Overview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32" y="2655890"/>
            <a:ext cx="8558680" cy="1918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215" y="4766475"/>
            <a:ext cx="82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		      Planar segments		Candidate faces			    Result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844638" y="386421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127086" y="386421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928343" y="386421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7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Plane Extraction</a:t>
            </a:r>
          </a:p>
          <a:p>
            <a:pPr lvl="1"/>
            <a:r>
              <a:rPr lang="en-US" altLang="en-US" dirty="0"/>
              <a:t>Region growing</a:t>
            </a:r>
          </a:p>
          <a:p>
            <a:pPr lvl="1"/>
            <a:r>
              <a:rPr lang="en-US" altLang="en-US" dirty="0"/>
              <a:t>RANSAC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32" y="3436460"/>
            <a:ext cx="3780825" cy="1918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215" y="5547045"/>
            <a:ext cx="82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		      Planar segments	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844638" y="4644789"/>
            <a:ext cx="391886" cy="2619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7459343-874C-0641-B884-90F0016546C1}"/>
              </a:ext>
            </a:extLst>
          </p:cNvPr>
          <p:cNvSpPr txBox="1">
            <a:spLocks/>
          </p:cNvSpPr>
          <p:nvPr/>
        </p:nvSpPr>
        <p:spPr>
          <a:xfrm>
            <a:off x="4380271" y="3436460"/>
            <a:ext cx="4901702" cy="2601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Hans" sz="2800" dirty="0"/>
          </a:p>
          <a:p>
            <a:pPr marL="0" indent="0">
              <a:buNone/>
            </a:pPr>
            <a:r>
              <a:rPr lang="en-US" altLang="zh-Hans" sz="2800" dirty="0"/>
              <a:t>RANSAC</a:t>
            </a:r>
            <a:r>
              <a:rPr lang="zh-Hans" altLang="en-US" sz="2800" dirty="0"/>
              <a:t> </a:t>
            </a:r>
            <a:r>
              <a:rPr lang="en-US" altLang="zh-Hans" sz="2800" dirty="0"/>
              <a:t>algorithm</a:t>
            </a:r>
          </a:p>
          <a:p>
            <a:pPr lvl="1"/>
            <a:r>
              <a:rPr lang="en-US" altLang="zh-Hans" sz="2400" dirty="0"/>
              <a:t>Random</a:t>
            </a:r>
            <a:r>
              <a:rPr lang="zh-Hans" altLang="en-US" sz="2400" dirty="0"/>
              <a:t> </a:t>
            </a:r>
            <a:r>
              <a:rPr lang="en-US" altLang="zh-Hans" sz="2400" dirty="0"/>
              <a:t>3</a:t>
            </a:r>
            <a:r>
              <a:rPr lang="zh-Hans" altLang="en-US" sz="2400" dirty="0"/>
              <a:t> </a:t>
            </a:r>
            <a:r>
              <a:rPr lang="en-US" altLang="zh-Hans" sz="2400" dirty="0"/>
              <a:t>points</a:t>
            </a:r>
            <a:r>
              <a:rPr lang="zh-Hans" altLang="en-US" sz="2400" dirty="0"/>
              <a:t> </a:t>
            </a:r>
            <a:r>
              <a:rPr lang="en-US" altLang="zh-Hans" sz="2400" dirty="0"/>
              <a:t>-&gt;</a:t>
            </a:r>
            <a:r>
              <a:rPr lang="zh-Hans" altLang="en-US" sz="2400" dirty="0"/>
              <a:t> </a:t>
            </a:r>
            <a:r>
              <a:rPr lang="en-US" altLang="zh-Hans" sz="2400" dirty="0"/>
              <a:t>plane</a:t>
            </a:r>
          </a:p>
          <a:p>
            <a:pPr lvl="1"/>
            <a:r>
              <a:rPr lang="en-US" altLang="zh-Hans" sz="2400" dirty="0"/>
              <a:t>Scoring,</a:t>
            </a:r>
            <a:r>
              <a:rPr lang="zh-Hans" altLang="en-US" sz="2400" dirty="0"/>
              <a:t> </a:t>
            </a:r>
            <a:r>
              <a:rPr lang="en-US" altLang="zh-Hans" sz="2400" dirty="0"/>
              <a:t>accept</a:t>
            </a:r>
            <a:r>
              <a:rPr lang="zh-Hans" altLang="en-US" sz="2400" dirty="0"/>
              <a:t> </a:t>
            </a:r>
            <a:r>
              <a:rPr lang="en-US" altLang="zh-Hans" sz="2400" dirty="0"/>
              <a:t>or</a:t>
            </a:r>
            <a:r>
              <a:rPr lang="zh-Hans" altLang="en-US" sz="2400" dirty="0"/>
              <a:t> </a:t>
            </a:r>
            <a:r>
              <a:rPr lang="en-US" altLang="zh-Hans" sz="2400" dirty="0"/>
              <a:t>reject</a:t>
            </a:r>
          </a:p>
          <a:p>
            <a:pPr lvl="1"/>
            <a:r>
              <a:rPr lang="en-US" altLang="zh-Hans" sz="2400" dirty="0"/>
              <a:t>Repeat</a:t>
            </a:r>
          </a:p>
          <a:p>
            <a:pPr lvl="2"/>
            <a:r>
              <a:rPr lang="en-US" altLang="zh-Hans" sz="2000" dirty="0"/>
              <a:t>Plane</a:t>
            </a:r>
            <a:r>
              <a:rPr lang="zh-Hans" altLang="en-US" sz="2000" dirty="0"/>
              <a:t> </a:t>
            </a:r>
            <a:r>
              <a:rPr lang="en-US" altLang="zh-Hans" sz="2000" dirty="0"/>
              <a:t>from</a:t>
            </a:r>
            <a:r>
              <a:rPr lang="zh-Hans" altLang="en-US" sz="2000" dirty="0"/>
              <a:t> </a:t>
            </a:r>
            <a:r>
              <a:rPr lang="en-US" altLang="zh-Hans" sz="2000" dirty="0"/>
              <a:t>the</a:t>
            </a:r>
            <a:r>
              <a:rPr lang="zh-Hans" altLang="en-US" sz="2000" dirty="0"/>
              <a:t> </a:t>
            </a:r>
            <a:r>
              <a:rPr lang="en-US" altLang="zh-Hans" sz="2000" dirty="0"/>
              <a:t>remaining</a:t>
            </a:r>
            <a:r>
              <a:rPr lang="zh-Hans" altLang="en-US" sz="2000" dirty="0"/>
              <a:t> </a:t>
            </a:r>
            <a:r>
              <a:rPr lang="en-US" altLang="zh-Hans" sz="2000" dirty="0"/>
              <a:t>points</a:t>
            </a:r>
          </a:p>
          <a:p>
            <a:pPr lvl="2"/>
            <a:r>
              <a:rPr lang="en-US" altLang="zh-Hans" sz="2000" dirty="0"/>
              <a:t>Stop</a:t>
            </a:r>
            <a:r>
              <a:rPr lang="zh-Hans" altLang="en-US" sz="2000" dirty="0"/>
              <a:t> </a:t>
            </a:r>
            <a:r>
              <a:rPr lang="en-US" altLang="zh-Hans" sz="2000" dirty="0"/>
              <a:t>if</a:t>
            </a:r>
            <a:r>
              <a:rPr lang="zh-Hans" altLang="en-US" sz="2000" dirty="0"/>
              <a:t> </a:t>
            </a:r>
            <a:r>
              <a:rPr lang="en-US" altLang="zh-Hans" sz="2000" dirty="0"/>
              <a:t>no</a:t>
            </a:r>
            <a:r>
              <a:rPr lang="zh-Hans" altLang="en-US" sz="2000" dirty="0"/>
              <a:t> </a:t>
            </a:r>
            <a:r>
              <a:rPr lang="en-US" altLang="zh-Hans" sz="2000" dirty="0"/>
              <a:t>plane</a:t>
            </a:r>
            <a:r>
              <a:rPr lang="zh-Hans" altLang="en-US" sz="2000" dirty="0"/>
              <a:t> </a:t>
            </a:r>
            <a:r>
              <a:rPr lang="en-US" altLang="zh-Hans" sz="2000" dirty="0"/>
              <a:t>can</a:t>
            </a:r>
            <a:r>
              <a:rPr lang="zh-Hans" altLang="en-US" sz="2000" dirty="0"/>
              <a:t> </a:t>
            </a:r>
            <a:r>
              <a:rPr lang="en-US" altLang="zh-Hans" sz="2000" dirty="0"/>
              <a:t>be</a:t>
            </a:r>
            <a:r>
              <a:rPr lang="zh-Hans" altLang="en-US" sz="2000" dirty="0"/>
              <a:t> </a:t>
            </a:r>
            <a:r>
              <a:rPr lang="en-US" altLang="zh-Hans" sz="2000" dirty="0"/>
              <a:t>extracted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1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Polygonal Surface Reconstruction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Candidate Generation</a:t>
            </a:r>
          </a:p>
          <a:p>
            <a:pPr lvl="1"/>
            <a:r>
              <a:rPr lang="en-US" altLang="en-US" dirty="0"/>
              <a:t>Supporting plane clipping</a:t>
            </a:r>
          </a:p>
          <a:p>
            <a:pPr lvl="1"/>
            <a:r>
              <a:rPr lang="en-US" altLang="en-US" dirty="0"/>
              <a:t>Pairwise intersection</a:t>
            </a:r>
          </a:p>
          <a:p>
            <a:pPr marL="0" indent="0">
              <a:buNone/>
            </a:pPr>
            <a:endParaRPr lang="en-US" altLang="zh-CN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AutoShape 6" descr="Image result for cup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840A5D5-F4D5-9549-AF45-59B961C1A400}"/>
              </a:ext>
            </a:extLst>
          </p:cNvPr>
          <p:cNvGrpSpPr/>
          <p:nvPr/>
        </p:nvGrpSpPr>
        <p:grpSpPr>
          <a:xfrm>
            <a:off x="-1" y="3122341"/>
            <a:ext cx="8909825" cy="3003822"/>
            <a:chOff x="-1" y="3122341"/>
            <a:chExt cx="8909825" cy="3003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632" y="3436460"/>
              <a:ext cx="6567568" cy="19180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1215" y="5547045"/>
              <a:ext cx="8208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Input		      Planar segments		Candidate faces		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844638" y="4644789"/>
              <a:ext cx="391886" cy="26195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127086" y="4644789"/>
              <a:ext cx="391886" cy="26195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A56F241-9535-A24B-AF11-6589F3E768D3}"/>
                </a:ext>
              </a:extLst>
            </p:cNvPr>
            <p:cNvSpPr/>
            <p:nvPr/>
          </p:nvSpPr>
          <p:spPr>
            <a:xfrm>
              <a:off x="-1" y="3122341"/>
              <a:ext cx="2408663" cy="300382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93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13439</TotalTime>
  <Words>624</Words>
  <Application>Microsoft Office PowerPoint</Application>
  <PresentationFormat>On-screen Show (4:3)</PresentationFormat>
  <Paragraphs>316</Paragraphs>
  <Slides>35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宋体</vt:lpstr>
      <vt:lpstr>Arial</vt:lpstr>
      <vt:lpstr>Calibri</vt:lpstr>
      <vt:lpstr>Cambria Math</vt:lpstr>
      <vt:lpstr>Office Theme</vt:lpstr>
      <vt:lpstr>PolyFit: Polygonal Surface Reconstruction from Point Clouds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Polygonal Surface Reconstruction</vt:lpstr>
      <vt:lpstr>Piecewise Planar Reconstruction</vt:lpstr>
      <vt:lpstr>Piecewise Planar Reconstruction</vt:lpstr>
      <vt:lpstr>Limitations</vt:lpstr>
      <vt:lpstr>Limitations</vt:lpstr>
      <vt:lpstr>Limitations</vt:lpstr>
      <vt:lpstr>Limitations</vt:lpstr>
      <vt:lpstr>Polygonal Surface Reconstruction</vt:lpstr>
      <vt:lpstr>Questions?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Demo</cp:lastModifiedBy>
  <cp:revision>540</cp:revision>
  <dcterms:created xsi:type="dcterms:W3CDTF">2013-04-02T00:43:45Z</dcterms:created>
  <dcterms:modified xsi:type="dcterms:W3CDTF">2019-08-12T15:17:55Z</dcterms:modified>
  <cp:category/>
</cp:coreProperties>
</file>