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avi" ContentType="video/avi"/>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9" r:id="rId2"/>
    <p:sldId id="273" r:id="rId3"/>
    <p:sldId id="332" r:id="rId4"/>
    <p:sldId id="333" r:id="rId5"/>
    <p:sldId id="280" r:id="rId6"/>
    <p:sldId id="262" r:id="rId7"/>
    <p:sldId id="331" r:id="rId8"/>
    <p:sldId id="284" r:id="rId9"/>
    <p:sldId id="324" r:id="rId10"/>
    <p:sldId id="325" r:id="rId11"/>
    <p:sldId id="326" r:id="rId12"/>
    <p:sldId id="263" r:id="rId13"/>
    <p:sldId id="287" r:id="rId14"/>
    <p:sldId id="295" r:id="rId15"/>
    <p:sldId id="296" r:id="rId16"/>
    <p:sldId id="286" r:id="rId17"/>
    <p:sldId id="297" r:id="rId18"/>
    <p:sldId id="285" r:id="rId19"/>
    <p:sldId id="298" r:id="rId20"/>
    <p:sldId id="299" r:id="rId21"/>
    <p:sldId id="300" r:id="rId22"/>
    <p:sldId id="301" r:id="rId23"/>
    <p:sldId id="327" r:id="rId24"/>
    <p:sldId id="290" r:id="rId25"/>
    <p:sldId id="336" r:id="rId26"/>
    <p:sldId id="291" r:id="rId27"/>
    <p:sldId id="293" r:id="rId28"/>
    <p:sldId id="302" r:id="rId29"/>
    <p:sldId id="306" r:id="rId30"/>
    <p:sldId id="330" r:id="rId31"/>
    <p:sldId id="307" r:id="rId32"/>
    <p:sldId id="323" r:id="rId33"/>
    <p:sldId id="308" r:id="rId34"/>
    <p:sldId id="309" r:id="rId35"/>
    <p:sldId id="310" r:id="rId36"/>
    <p:sldId id="311" r:id="rId37"/>
    <p:sldId id="312" r:id="rId38"/>
    <p:sldId id="313" r:id="rId39"/>
    <p:sldId id="314" r:id="rId40"/>
    <p:sldId id="315" r:id="rId41"/>
    <p:sldId id="264" r:id="rId42"/>
    <p:sldId id="316" r:id="rId43"/>
    <p:sldId id="317" r:id="rId44"/>
    <p:sldId id="318" r:id="rId45"/>
    <p:sldId id="329" r:id="rId46"/>
    <p:sldId id="335" r:id="rId47"/>
    <p:sldId id="337" r:id="rId48"/>
    <p:sldId id="269" r:id="rId49"/>
    <p:sldId id="320" r:id="rId50"/>
    <p:sldId id="319" r:id="rId51"/>
    <p:sldId id="275" r:id="rId52"/>
    <p:sldId id="334" r:id="rId5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FF00"/>
    <a:srgbClr val="F057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99" autoAdjust="0"/>
    <p:restoredTop sz="82689" autoAdjust="0"/>
  </p:normalViewPr>
  <p:slideViewPr>
    <p:cSldViewPr snapToGrid="0">
      <p:cViewPr varScale="1">
        <p:scale>
          <a:sx n="134" d="100"/>
          <a:sy n="134" d="100"/>
        </p:scale>
        <p:origin x="-1536"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05" d="100"/>
          <a:sy n="105" d="100"/>
        </p:scale>
        <p:origin x="-197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A6C6D3-E19D-4DF8-9700-EF35BFA83A8B}" type="datetimeFigureOut">
              <a:rPr lang="de-CH" smtClean="0"/>
              <a:t>10.05.2015</a:t>
            </a:fld>
            <a:endParaRPr lang="de-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DE3D69-16DA-46CF-BFCD-1A27B9377ED4}" type="slidenum">
              <a:rPr lang="de-CH" smtClean="0"/>
              <a:t>‹#›</a:t>
            </a:fld>
            <a:endParaRPr lang="de-CH"/>
          </a:p>
        </p:txBody>
      </p:sp>
    </p:spTree>
    <p:extLst>
      <p:ext uri="{BB962C8B-B14F-4D97-AF65-F5344CB8AC3E}">
        <p14:creationId xmlns:p14="http://schemas.microsoft.com/office/powerpoint/2010/main" val="2184319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1</a:t>
            </a:fld>
            <a:endParaRPr lang="de-CH"/>
          </a:p>
        </p:txBody>
      </p:sp>
    </p:spTree>
    <p:extLst>
      <p:ext uri="{BB962C8B-B14F-4D97-AF65-F5344CB8AC3E}">
        <p14:creationId xmlns:p14="http://schemas.microsoft.com/office/powerpoint/2010/main" val="2701203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Even the automatic generation of coarse models is not robust and typically requires manual editing. </a:t>
            </a:r>
          </a:p>
        </p:txBody>
      </p:sp>
      <p:sp>
        <p:nvSpPr>
          <p:cNvPr id="4" name="Slide Number Placeholder 3"/>
          <p:cNvSpPr>
            <a:spLocks noGrp="1"/>
          </p:cNvSpPr>
          <p:nvPr>
            <p:ph type="sldNum" sz="quarter" idx="10"/>
          </p:nvPr>
        </p:nvSpPr>
        <p:spPr/>
        <p:txBody>
          <a:bodyPr/>
          <a:lstStyle/>
          <a:p>
            <a:fld id="{7EDE3D69-16DA-46CF-BFCD-1A27B9377ED4}" type="slidenum">
              <a:rPr lang="de-CH" smtClean="0"/>
              <a:t>10</a:t>
            </a:fld>
            <a:endParaRPr lang="de-CH"/>
          </a:p>
        </p:txBody>
      </p:sp>
    </p:spTree>
    <p:extLst>
      <p:ext uri="{BB962C8B-B14F-4D97-AF65-F5344CB8AC3E}">
        <p14:creationId xmlns:p14="http://schemas.microsoft.com/office/powerpoint/2010/main" val="2192486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So in practice, facade details are reconstructed almost completely manually.</a:t>
            </a:r>
          </a:p>
          <a:p>
            <a:pPr marL="171450" indent="-171450">
              <a:buFontTx/>
              <a:buChar char="-"/>
            </a:pPr>
            <a:endParaRPr lang="en-US" baseline="0" dirty="0" smtClean="0"/>
          </a:p>
          <a:p>
            <a:pPr marL="0" indent="0">
              <a:buFontTx/>
              <a:buNone/>
            </a:pPr>
            <a:r>
              <a:rPr lang="en-US" altLang="zh-CN" sz="1200" b="0" i="0" u="none" strike="noStrike" kern="1200" baseline="0" dirty="0" smtClean="0">
                <a:solidFill>
                  <a:schemeClr val="tx1"/>
                </a:solidFill>
                <a:latin typeface="+mn-lt"/>
                <a:ea typeface="+mn-ea"/>
                <a:cs typeface="+mn-cs"/>
              </a:rPr>
              <a:t>Now, let me introduce how we can make this task semi-automatic.</a:t>
            </a:r>
            <a:endParaRPr lang="en-US" baseline="0" dirty="0" smtClean="0"/>
          </a:p>
        </p:txBody>
      </p:sp>
      <p:sp>
        <p:nvSpPr>
          <p:cNvPr id="4" name="Slide Number Placeholder 3"/>
          <p:cNvSpPr>
            <a:spLocks noGrp="1"/>
          </p:cNvSpPr>
          <p:nvPr>
            <p:ph type="sldNum" sz="quarter" idx="10"/>
          </p:nvPr>
        </p:nvSpPr>
        <p:spPr/>
        <p:txBody>
          <a:bodyPr/>
          <a:lstStyle/>
          <a:p>
            <a:fld id="{7EDE3D69-16DA-46CF-BFCD-1A27B9377ED4}" type="slidenum">
              <a:rPr lang="de-CH" smtClean="0"/>
              <a:t>11</a:t>
            </a:fld>
            <a:endParaRPr lang="de-CH"/>
          </a:p>
        </p:txBody>
      </p:sp>
    </p:spTree>
    <p:extLst>
      <p:ext uri="{BB962C8B-B14F-4D97-AF65-F5344CB8AC3E}">
        <p14:creationId xmlns:p14="http://schemas.microsoft.com/office/powerpoint/2010/main" val="2192486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The input of our framework is a set of ground level images.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In a preprocessing step, we extract a 3D point cloud from these images using </a:t>
            </a:r>
            <a:r>
              <a:rPr lang="en-US" altLang="zh-CN" sz="1200" b="0" i="0" u="none" strike="noStrike" kern="1200" baseline="0" dirty="0" err="1" smtClean="0">
                <a:solidFill>
                  <a:schemeClr val="tx1"/>
                </a:solidFill>
                <a:latin typeface="+mn-lt"/>
                <a:ea typeface="+mn-ea"/>
                <a:cs typeface="+mn-cs"/>
              </a:rPr>
              <a:t>SfM</a:t>
            </a:r>
            <a:r>
              <a:rPr lang="en-US" altLang="zh-CN" sz="1200" b="0" i="0" u="none" strike="noStrike" kern="1200" baseline="0" dirty="0" smtClean="0">
                <a:solidFill>
                  <a:schemeClr val="tx1"/>
                </a:solidFill>
                <a:latin typeface="+mn-lt"/>
                <a:ea typeface="+mn-ea"/>
                <a:cs typeface="+mn-cs"/>
              </a:rPr>
              <a:t> and MVS. Then, we construct coarse models and a set 3D templates using our interactive tools.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These videos show how we interactively construct a coarse model and a 3D template.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The preprocessing step mainly relies on existing techniques, so in the following I will only focus the core techniques of our work.</a:t>
            </a:r>
          </a:p>
        </p:txBody>
      </p:sp>
      <p:sp>
        <p:nvSpPr>
          <p:cNvPr id="4" name="Slide Number Placeholder 3"/>
          <p:cNvSpPr>
            <a:spLocks noGrp="1"/>
          </p:cNvSpPr>
          <p:nvPr>
            <p:ph type="sldNum" sz="quarter" idx="10"/>
          </p:nvPr>
        </p:nvSpPr>
        <p:spPr/>
        <p:txBody>
          <a:bodyPr/>
          <a:lstStyle/>
          <a:p>
            <a:fld id="{7EDE3D69-16DA-46CF-BFCD-1A27B9377ED4}" type="slidenum">
              <a:rPr lang="de-CH" smtClean="0"/>
              <a:t>12</a:t>
            </a:fld>
            <a:endParaRPr lang="de-CH"/>
          </a:p>
        </p:txBody>
      </p:sp>
    </p:spTree>
    <p:extLst>
      <p:ext uri="{BB962C8B-B14F-4D97-AF65-F5344CB8AC3E}">
        <p14:creationId xmlns:p14="http://schemas.microsoft.com/office/powerpoint/2010/main" val="3649930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We first exploit image information to optimize the coarse model. </a:t>
            </a:r>
          </a:p>
          <a:p>
            <a:r>
              <a:rPr lang="en-US" altLang="zh-CN" sz="1200" b="0" i="0" u="none" strike="noStrike" kern="1200" baseline="0" dirty="0" smtClean="0">
                <a:solidFill>
                  <a:schemeClr val="tx1"/>
                </a:solidFill>
                <a:latin typeface="+mn-lt"/>
                <a:ea typeface="+mn-ea"/>
                <a:cs typeface="+mn-cs"/>
              </a:rPr>
              <a:t>The goal of this task is to make sure the images are rectified and are well aligned with the coarse model.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Then, we rely on images </a:t>
            </a:r>
          </a:p>
        </p:txBody>
      </p:sp>
      <p:sp>
        <p:nvSpPr>
          <p:cNvPr id="4" name="Slide Number Placeholder 3"/>
          <p:cNvSpPr>
            <a:spLocks noGrp="1"/>
          </p:cNvSpPr>
          <p:nvPr>
            <p:ph type="sldNum" sz="quarter" idx="10"/>
          </p:nvPr>
        </p:nvSpPr>
        <p:spPr/>
        <p:txBody>
          <a:bodyPr/>
          <a:lstStyle/>
          <a:p>
            <a:fld id="{7EDE3D69-16DA-46CF-BFCD-1A27B9377ED4}" type="slidenum">
              <a:rPr lang="de-CH" smtClean="0"/>
              <a:t>13</a:t>
            </a:fld>
            <a:endParaRPr lang="de-CH"/>
          </a:p>
        </p:txBody>
      </p:sp>
    </p:spTree>
    <p:extLst>
      <p:ext uri="{BB962C8B-B14F-4D97-AF65-F5344CB8AC3E}">
        <p14:creationId xmlns:p14="http://schemas.microsoft.com/office/powerpoint/2010/main" val="3649930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to assemble 3D templates onto the coarse model.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We detect and optimize template locations in the images of the coarse model.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Finally, the detailed 3D templates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EDE3D69-16DA-46CF-BFCD-1A27B9377ED4}" type="slidenum">
              <a:rPr lang="de-CH" smtClean="0"/>
              <a:t>14</a:t>
            </a:fld>
            <a:endParaRPr lang="de-CH"/>
          </a:p>
        </p:txBody>
      </p:sp>
    </p:spTree>
    <p:extLst>
      <p:ext uri="{BB962C8B-B14F-4D97-AF65-F5344CB8AC3E}">
        <p14:creationId xmlns:p14="http://schemas.microsoft.com/office/powerpoint/2010/main" val="3649930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are transformed onto the coarse model using the camera parameters estimated in </a:t>
            </a:r>
            <a:r>
              <a:rPr lang="en-US" altLang="zh-CN" sz="1200" b="0" i="0" u="none" strike="noStrike" kern="1200" baseline="0" dirty="0" err="1" smtClean="0">
                <a:solidFill>
                  <a:schemeClr val="tx1"/>
                </a:solidFill>
                <a:latin typeface="+mn-lt"/>
                <a:ea typeface="+mn-ea"/>
                <a:cs typeface="+mn-cs"/>
              </a:rPr>
              <a:t>SfM</a:t>
            </a:r>
            <a:r>
              <a:rPr lang="en-US" altLang="zh-CN" sz="1200" b="0" i="0" u="none" strike="noStrike" kern="1200" baseline="0" dirty="0" smtClean="0">
                <a:solidFill>
                  <a:schemeClr val="tx1"/>
                </a:solidFill>
                <a:latin typeface="+mn-lt"/>
                <a:ea typeface="+mn-ea"/>
                <a:cs typeface="+mn-cs"/>
              </a:rPr>
              <a:t> step.</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Now let’s go to the details of each part.</a:t>
            </a:r>
          </a:p>
        </p:txBody>
      </p:sp>
      <p:sp>
        <p:nvSpPr>
          <p:cNvPr id="4" name="Slide Number Placeholder 3"/>
          <p:cNvSpPr>
            <a:spLocks noGrp="1"/>
          </p:cNvSpPr>
          <p:nvPr>
            <p:ph type="sldNum" sz="quarter" idx="10"/>
          </p:nvPr>
        </p:nvSpPr>
        <p:spPr/>
        <p:txBody>
          <a:bodyPr/>
          <a:lstStyle/>
          <a:p>
            <a:fld id="{7EDE3D69-16DA-46CF-BFCD-1A27B9377ED4}" type="slidenum">
              <a:rPr lang="de-CH" smtClean="0"/>
              <a:t>15</a:t>
            </a:fld>
            <a:endParaRPr lang="de-CH"/>
          </a:p>
        </p:txBody>
      </p:sp>
    </p:spTree>
    <p:extLst>
      <p:ext uri="{BB962C8B-B14F-4D97-AF65-F5344CB8AC3E}">
        <p14:creationId xmlns:p14="http://schemas.microsoft.com/office/powerpoint/2010/main" val="3649930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Given the coarse model reconstructed in the pre-processing step, you can see the texture images are not well aligned with the model, and the model has gaps and overlaps.</a:t>
            </a:r>
          </a:p>
          <a:p>
            <a:r>
              <a:rPr lang="en-US" altLang="zh-CN" sz="1200" b="0" i="0" u="none" strike="noStrike" kern="1200" baseline="0" dirty="0" smtClean="0">
                <a:solidFill>
                  <a:schemeClr val="tx1"/>
                </a:solidFill>
                <a:latin typeface="+mn-lt"/>
                <a:ea typeface="+mn-ea"/>
                <a:cs typeface="+mn-cs"/>
              </a:rPr>
              <a:t>These irregularities</a:t>
            </a:r>
          </a:p>
        </p:txBody>
      </p:sp>
      <p:sp>
        <p:nvSpPr>
          <p:cNvPr id="4" name="Slide Number Placeholder 3"/>
          <p:cNvSpPr>
            <a:spLocks noGrp="1"/>
          </p:cNvSpPr>
          <p:nvPr>
            <p:ph type="sldNum" sz="quarter" idx="10"/>
          </p:nvPr>
        </p:nvSpPr>
        <p:spPr/>
        <p:txBody>
          <a:bodyPr/>
          <a:lstStyle/>
          <a:p>
            <a:fld id="{7EDE3D69-16DA-46CF-BFCD-1A27B9377ED4}" type="slidenum">
              <a:rPr lang="de-CH" smtClean="0"/>
              <a:t>16</a:t>
            </a:fld>
            <a:endParaRPr lang="de-CH"/>
          </a:p>
        </p:txBody>
      </p:sp>
    </p:spTree>
    <p:extLst>
      <p:ext uri="{BB962C8B-B14F-4D97-AF65-F5344CB8AC3E}">
        <p14:creationId xmlns:p14="http://schemas.microsoft.com/office/powerpoint/2010/main" val="2192486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usually result in missing detection and misalignment in the ﬁnal 3D model. </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To tackle these problems, we propose an approach to optimize both the geometry and appearance of the coarse model.</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Our energy is the weighted sum of the following terms:</a:t>
            </a:r>
          </a:p>
        </p:txBody>
      </p:sp>
      <p:sp>
        <p:nvSpPr>
          <p:cNvPr id="4" name="Slide Number Placeholder 3"/>
          <p:cNvSpPr>
            <a:spLocks noGrp="1"/>
          </p:cNvSpPr>
          <p:nvPr>
            <p:ph type="sldNum" sz="quarter" idx="10"/>
          </p:nvPr>
        </p:nvSpPr>
        <p:spPr/>
        <p:txBody>
          <a:bodyPr/>
          <a:lstStyle/>
          <a:p>
            <a:fld id="{7EDE3D69-16DA-46CF-BFCD-1A27B9377ED4}" type="slidenum">
              <a:rPr lang="de-CH" smtClean="0"/>
              <a:t>17</a:t>
            </a:fld>
            <a:endParaRPr lang="de-CH"/>
          </a:p>
        </p:txBody>
      </p:sp>
    </p:spTree>
    <p:extLst>
      <p:ext uri="{BB962C8B-B14F-4D97-AF65-F5344CB8AC3E}">
        <p14:creationId xmlns:p14="http://schemas.microsoft.com/office/powerpoint/2010/main" val="2192486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Geometry-appearance consistency term </a:t>
            </a:r>
            <a:r>
              <a:rPr lang="en-US" altLang="zh-CN" sz="1200" b="0" i="0" u="none" strike="noStrike" kern="1200" baseline="0" dirty="0" smtClean="0">
                <a:solidFill>
                  <a:schemeClr val="tx1"/>
                </a:solidFill>
                <a:latin typeface="+mn-lt"/>
                <a:ea typeface="+mn-ea"/>
                <a:cs typeface="+mn-cs"/>
              </a:rPr>
              <a:t>measures how well the projection of all the model’s faces align with the corresponding image regions .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With the camera parameters recovered by </a:t>
            </a:r>
            <a:r>
              <a:rPr lang="en-US" altLang="zh-CN" sz="1200" b="0" i="0" u="none" strike="noStrike" kern="1200" baseline="0" dirty="0" err="1" smtClean="0">
                <a:solidFill>
                  <a:schemeClr val="tx1"/>
                </a:solidFill>
                <a:latin typeface="+mn-lt"/>
                <a:ea typeface="+mn-ea"/>
                <a:cs typeface="+mn-cs"/>
              </a:rPr>
              <a:t>SfM</a:t>
            </a:r>
            <a:r>
              <a:rPr lang="en-US" altLang="zh-CN" sz="1200" b="0" i="0" u="none" strike="noStrike" kern="1200" baseline="0" dirty="0" smtClean="0">
                <a:solidFill>
                  <a:schemeClr val="tx1"/>
                </a:solidFill>
                <a:latin typeface="+mn-lt"/>
                <a:ea typeface="+mn-ea"/>
                <a:cs typeface="+mn-cs"/>
              </a:rPr>
              <a:t>, each line segment in the image corresponds to a plane in the 3D space. Thus, we define this term as the sum of squared distances between the face edge and the 3D plane.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Generally, this term favors face-and-image alignment.</a:t>
            </a:r>
          </a:p>
        </p:txBody>
      </p:sp>
      <p:sp>
        <p:nvSpPr>
          <p:cNvPr id="4" name="Slide Number Placeholder 3"/>
          <p:cNvSpPr>
            <a:spLocks noGrp="1"/>
          </p:cNvSpPr>
          <p:nvPr>
            <p:ph type="sldNum" sz="quarter" idx="10"/>
          </p:nvPr>
        </p:nvSpPr>
        <p:spPr/>
        <p:txBody>
          <a:bodyPr/>
          <a:lstStyle/>
          <a:p>
            <a:fld id="{7EDE3D69-16DA-46CF-BFCD-1A27B9377ED4}" type="slidenum">
              <a:rPr lang="de-CH" smtClean="0"/>
              <a:t>18</a:t>
            </a:fld>
            <a:endParaRPr lang="de-CH"/>
          </a:p>
        </p:txBody>
      </p:sp>
    </p:spTree>
    <p:extLst>
      <p:ext uri="{BB962C8B-B14F-4D97-AF65-F5344CB8AC3E}">
        <p14:creationId xmlns:p14="http://schemas.microsoft.com/office/powerpoint/2010/main" val="2192486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second term is the Data Fidelity Term,</a:t>
            </a:r>
            <a:r>
              <a:rPr lang="en-US" sz="1200" baseline="0" dirty="0" smtClean="0"/>
              <a:t> that m</a:t>
            </a:r>
            <a:r>
              <a:rPr lang="en-US" sz="1200" dirty="0" smtClean="0"/>
              <a:t>easures how well the faces of the coarse fit to the point cloud</a:t>
            </a:r>
            <a:r>
              <a:rPr lang="en-US" sz="1200" b="1" dirty="0" smtClean="0"/>
              <a:t>. </a:t>
            </a:r>
            <a:r>
              <a:rPr lang="en-US" sz="1200" b="0" baseline="0" dirty="0" smtClean="0"/>
              <a:t>Thus it </a:t>
            </a:r>
            <a:r>
              <a:rPr lang="en-US" sz="1200" dirty="0" smtClean="0"/>
              <a:t>prevents the model from ‘deviating too much from the point cloud. </a:t>
            </a: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Speciﬁcally, it is defined as the sum of squared distance between a vertex in the model and the corresponding plane detected in the point cloud. </a:t>
            </a:r>
          </a:p>
        </p:txBody>
      </p:sp>
      <p:sp>
        <p:nvSpPr>
          <p:cNvPr id="4" name="Slide Number Placeholder 3"/>
          <p:cNvSpPr>
            <a:spLocks noGrp="1"/>
          </p:cNvSpPr>
          <p:nvPr>
            <p:ph type="sldNum" sz="quarter" idx="10"/>
          </p:nvPr>
        </p:nvSpPr>
        <p:spPr/>
        <p:txBody>
          <a:bodyPr/>
          <a:lstStyle/>
          <a:p>
            <a:fld id="{7EDE3D69-16DA-46CF-BFCD-1A27B9377ED4}" type="slidenum">
              <a:rPr lang="de-CH" smtClean="0"/>
              <a:t>19</a:t>
            </a:fld>
            <a:endParaRPr lang="de-CH"/>
          </a:p>
        </p:txBody>
      </p:sp>
    </p:spTree>
    <p:extLst>
      <p:ext uri="{BB962C8B-B14F-4D97-AF65-F5344CB8AC3E}">
        <p14:creationId xmlns:p14="http://schemas.microsoft.com/office/powerpoint/2010/main" val="2192486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last decades, the </a:t>
            </a:r>
            <a:r>
              <a:rPr lang="en-US" baseline="0" dirty="0" smtClean="0"/>
              <a:t>development of </a:t>
            </a:r>
            <a:r>
              <a:rPr lang="en-US" baseline="0" dirty="0" err="1" smtClean="0"/>
              <a:t>SfM</a:t>
            </a:r>
            <a:r>
              <a:rPr lang="en-US" baseline="0" dirty="0" smtClean="0"/>
              <a:t> and MVS techniques enables us to extract a colored 3D point cloud from a set of images. </a:t>
            </a:r>
          </a:p>
          <a:p>
            <a:endParaRPr lang="en-US" baseline="0" dirty="0" smtClean="0"/>
          </a:p>
          <a:p>
            <a:r>
              <a:rPr lang="en-US" baseline="0" dirty="0" smtClean="0"/>
              <a:t>While these point clouds can be rendered in an impressive manner, they are actually</a:t>
            </a:r>
          </a:p>
        </p:txBody>
      </p:sp>
      <p:sp>
        <p:nvSpPr>
          <p:cNvPr id="4" name="Slide Number Placeholder 3"/>
          <p:cNvSpPr>
            <a:spLocks noGrp="1"/>
          </p:cNvSpPr>
          <p:nvPr>
            <p:ph type="sldNum" sz="quarter" idx="10"/>
          </p:nvPr>
        </p:nvSpPr>
        <p:spPr/>
        <p:txBody>
          <a:bodyPr/>
          <a:lstStyle/>
          <a:p>
            <a:fld id="{7EDE3D69-16DA-46CF-BFCD-1A27B9377ED4}" type="slidenum">
              <a:rPr lang="de-CH" smtClean="0"/>
              <a:t>2</a:t>
            </a:fld>
            <a:endParaRPr lang="de-CH"/>
          </a:p>
        </p:txBody>
      </p:sp>
    </p:spTree>
    <p:extLst>
      <p:ext uri="{BB962C8B-B14F-4D97-AF65-F5344CB8AC3E}">
        <p14:creationId xmlns:p14="http://schemas.microsoft.com/office/powerpoint/2010/main" val="4026824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Face Geometry Term enforces</a:t>
            </a:r>
            <a:r>
              <a:rPr lang="en-US" sz="1200" baseline="0" dirty="0" smtClean="0"/>
              <a:t> a face in the model to be planar, and adjacent edges of the face to be orthogonal.</a:t>
            </a:r>
            <a:endParaRPr lang="en-US" altLang="zh-CN" sz="1200" b="1"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EDE3D69-16DA-46CF-BFCD-1A27B9377ED4}" type="slidenum">
              <a:rPr lang="de-CH" smtClean="0"/>
              <a:t>20</a:t>
            </a:fld>
            <a:endParaRPr lang="de-CH"/>
          </a:p>
        </p:txBody>
      </p:sp>
    </p:spTree>
    <p:extLst>
      <p:ext uri="{BB962C8B-B14F-4D97-AF65-F5344CB8AC3E}">
        <p14:creationId xmlns:p14="http://schemas.microsoft.com/office/powerpoint/2010/main" val="2192486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To handle gaps and intersections between adjacent boxes,</a:t>
            </a:r>
            <a:r>
              <a:rPr lang="en-US" sz="1200" baseline="0" dirty="0" smtClean="0"/>
              <a:t> our </a:t>
            </a:r>
            <a:r>
              <a:rPr lang="en-US" sz="1200" dirty="0" smtClean="0"/>
              <a:t>face alignment term</a:t>
            </a:r>
            <a:r>
              <a:rPr lang="en-US" sz="1200" baseline="0" dirty="0" smtClean="0"/>
              <a:t> is defined as the sum of the bidirectional distance between face pairs.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Here we</a:t>
            </a:r>
            <a:r>
              <a:rPr lang="en-US" sz="1200" baseline="0" dirty="0" smtClean="0"/>
              <a:t> </a:t>
            </a:r>
            <a:r>
              <a:rPr lang="en-US" sz="1200" dirty="0" smtClean="0"/>
              <a:t>only consider pairs of faces that are close to each other and have overlap</a:t>
            </a:r>
            <a:r>
              <a:rPr lang="en-US" sz="1200" baseline="0" dirty="0" smtClean="0"/>
              <a:t> </a:t>
            </a:r>
            <a:r>
              <a:rPr lang="en-US" sz="1200" dirty="0" smtClean="0"/>
              <a:t>when one is projected onto the other. </a:t>
            </a:r>
            <a:endParaRPr lang="en-US" altLang="zh-CN" sz="1200" b="1"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EDE3D69-16DA-46CF-BFCD-1A27B9377ED4}" type="slidenum">
              <a:rPr lang="de-CH" smtClean="0"/>
              <a:t>21</a:t>
            </a:fld>
            <a:endParaRPr lang="de-CH"/>
          </a:p>
        </p:txBody>
      </p:sp>
    </p:spTree>
    <p:extLst>
      <p:ext uri="{BB962C8B-B14F-4D97-AF65-F5344CB8AC3E}">
        <p14:creationId xmlns:p14="http://schemas.microsoft.com/office/powerpoint/2010/main" val="2192486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In order to avoid drastic deformation, we add an initial geometry term, which penalizes the overall magnitude of the deformation.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Mathematically, it is defined as the sum of squared distances between a vertex and its initial position.</a:t>
            </a:r>
          </a:p>
        </p:txBody>
      </p:sp>
      <p:sp>
        <p:nvSpPr>
          <p:cNvPr id="4" name="Slide Number Placeholder 3"/>
          <p:cNvSpPr>
            <a:spLocks noGrp="1"/>
          </p:cNvSpPr>
          <p:nvPr>
            <p:ph type="sldNum" sz="quarter" idx="10"/>
          </p:nvPr>
        </p:nvSpPr>
        <p:spPr/>
        <p:txBody>
          <a:bodyPr/>
          <a:lstStyle/>
          <a:p>
            <a:fld id="{7EDE3D69-16DA-46CF-BFCD-1A27B9377ED4}" type="slidenum">
              <a:rPr lang="de-CH" smtClean="0"/>
              <a:t>22</a:t>
            </a:fld>
            <a:endParaRPr lang="de-CH"/>
          </a:p>
        </p:txBody>
      </p:sp>
    </p:spTree>
    <p:extLst>
      <p:ext uri="{BB962C8B-B14F-4D97-AF65-F5344CB8AC3E}">
        <p14:creationId xmlns:p14="http://schemas.microsoft.com/office/powerpoint/2010/main" val="2192486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By putting all this terms together, we have a nonlinear least-squares problem. The energy can be efficiently minimized using the </a:t>
            </a:r>
            <a:r>
              <a:rPr lang="en-US" altLang="zh-CN" sz="1200" b="0" i="0" u="none" strike="noStrike" kern="1200" baseline="0" dirty="0" err="1" smtClean="0">
                <a:solidFill>
                  <a:schemeClr val="tx1"/>
                </a:solidFill>
                <a:latin typeface="+mn-lt"/>
                <a:ea typeface="+mn-ea"/>
                <a:cs typeface="+mn-cs"/>
              </a:rPr>
              <a:t>Levenberg</a:t>
            </a:r>
            <a:r>
              <a:rPr lang="en-US" altLang="zh-CN" sz="1200" b="0" i="0" u="none" strike="noStrike" kern="1200" baseline="0" dirty="0" smtClean="0">
                <a:solidFill>
                  <a:schemeClr val="tx1"/>
                </a:solidFill>
                <a:latin typeface="+mn-lt"/>
                <a:ea typeface="+mn-ea"/>
                <a:cs typeface="+mn-cs"/>
              </a:rPr>
              <a:t>-Marquardt method.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By minimizing this energy </a:t>
            </a:r>
          </a:p>
        </p:txBody>
      </p:sp>
      <p:sp>
        <p:nvSpPr>
          <p:cNvPr id="4" name="Slide Number Placeholder 3"/>
          <p:cNvSpPr>
            <a:spLocks noGrp="1"/>
          </p:cNvSpPr>
          <p:nvPr>
            <p:ph type="sldNum" sz="quarter" idx="10"/>
          </p:nvPr>
        </p:nvSpPr>
        <p:spPr/>
        <p:txBody>
          <a:bodyPr/>
          <a:lstStyle/>
          <a:p>
            <a:fld id="{7EDE3D69-16DA-46CF-BFCD-1A27B9377ED4}" type="slidenum">
              <a:rPr lang="de-CH" smtClean="0"/>
              <a:t>23</a:t>
            </a:fld>
            <a:endParaRPr lang="de-CH"/>
          </a:p>
        </p:txBody>
      </p:sp>
    </p:spTree>
    <p:extLst>
      <p:ext uri="{BB962C8B-B14F-4D97-AF65-F5344CB8AC3E}">
        <p14:creationId xmlns:p14="http://schemas.microsoft.com/office/powerpoint/2010/main" val="4230534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both the geometry and texture of the model are improved. Here shows the model before and after the optimization in top-view. </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You can see the gaps and overlaps have are resolved.</a:t>
            </a:r>
          </a:p>
        </p:txBody>
      </p:sp>
      <p:sp>
        <p:nvSpPr>
          <p:cNvPr id="4" name="Slide Number Placeholder 3"/>
          <p:cNvSpPr>
            <a:spLocks noGrp="1"/>
          </p:cNvSpPr>
          <p:nvPr>
            <p:ph type="sldNum" sz="quarter" idx="10"/>
          </p:nvPr>
        </p:nvSpPr>
        <p:spPr/>
        <p:txBody>
          <a:bodyPr/>
          <a:lstStyle/>
          <a:p>
            <a:fld id="{7EDE3D69-16DA-46CF-BFCD-1A27B9377ED4}" type="slidenum">
              <a:rPr lang="de-CH" smtClean="0"/>
              <a:t>24</a:t>
            </a:fld>
            <a:endParaRPr lang="de-CH"/>
          </a:p>
        </p:txBody>
      </p:sp>
    </p:spTree>
    <p:extLst>
      <p:ext uri="{BB962C8B-B14F-4D97-AF65-F5344CB8AC3E}">
        <p14:creationId xmlns:p14="http://schemas.microsoft.com/office/powerpoint/2010/main" val="21924862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And here shows the front view. You can see now the textures are well aligned with the model.</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With the improved texture images, </a:t>
            </a:r>
          </a:p>
        </p:txBody>
      </p:sp>
      <p:sp>
        <p:nvSpPr>
          <p:cNvPr id="4" name="Slide Number Placeholder 3"/>
          <p:cNvSpPr>
            <a:spLocks noGrp="1"/>
          </p:cNvSpPr>
          <p:nvPr>
            <p:ph type="sldNum" sz="quarter" idx="10"/>
          </p:nvPr>
        </p:nvSpPr>
        <p:spPr/>
        <p:txBody>
          <a:bodyPr/>
          <a:lstStyle/>
          <a:p>
            <a:fld id="{7EDE3D69-16DA-46CF-BFCD-1A27B9377ED4}" type="slidenum">
              <a:rPr lang="de-CH" smtClean="0"/>
              <a:t>25</a:t>
            </a:fld>
            <a:endParaRPr lang="de-CH"/>
          </a:p>
        </p:txBody>
      </p:sp>
    </p:spTree>
    <p:extLst>
      <p:ext uri="{BB962C8B-B14F-4D97-AF65-F5344CB8AC3E}">
        <p14:creationId xmlns:p14="http://schemas.microsoft.com/office/powerpoint/2010/main" val="2192486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now it is time to assemble templates.</a:t>
            </a:r>
          </a:p>
        </p:txBody>
      </p:sp>
      <p:sp>
        <p:nvSpPr>
          <p:cNvPr id="4" name="Slide Number Placeholder 3"/>
          <p:cNvSpPr>
            <a:spLocks noGrp="1"/>
          </p:cNvSpPr>
          <p:nvPr>
            <p:ph type="sldNum" sz="quarter" idx="10"/>
          </p:nvPr>
        </p:nvSpPr>
        <p:spPr/>
        <p:txBody>
          <a:bodyPr/>
          <a:lstStyle/>
          <a:p>
            <a:fld id="{7EDE3D69-16DA-46CF-BFCD-1A27B9377ED4}" type="slidenum">
              <a:rPr lang="de-CH" smtClean="0"/>
              <a:t>26</a:t>
            </a:fld>
            <a:endParaRPr lang="de-CH"/>
          </a:p>
        </p:txBody>
      </p:sp>
    </p:spTree>
    <p:extLst>
      <p:ext uri="{BB962C8B-B14F-4D97-AF65-F5344CB8AC3E}">
        <p14:creationId xmlns:p14="http://schemas.microsoft.com/office/powerpoint/2010/main" val="3649930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Since the point clouds generated from </a:t>
            </a:r>
            <a:r>
              <a:rPr lang="en-US" altLang="zh-CN" sz="1200" b="0" i="0" u="none" strike="noStrike" kern="1200" baseline="0" dirty="0" err="1" smtClean="0">
                <a:solidFill>
                  <a:schemeClr val="tx1"/>
                </a:solidFill>
                <a:latin typeface="+mn-lt"/>
                <a:ea typeface="+mn-ea"/>
                <a:cs typeface="+mn-cs"/>
              </a:rPr>
              <a:t>SfM</a:t>
            </a:r>
            <a:r>
              <a:rPr lang="en-US" altLang="zh-CN" sz="1200" b="0" i="0" u="none" strike="noStrike" kern="1200" baseline="0" dirty="0" smtClean="0">
                <a:solidFill>
                  <a:schemeClr val="tx1"/>
                </a:solidFill>
                <a:latin typeface="+mn-lt"/>
                <a:ea typeface="+mn-ea"/>
                <a:cs typeface="+mn-cs"/>
              </a:rPr>
              <a:t> and MVS are usually sparse, noisy, and incomplete. It is quite challenging to assemble the 3D templates directly in 3D space.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In our work, we rely on images to perform this task. </a:t>
            </a:r>
          </a:p>
        </p:txBody>
      </p:sp>
      <p:sp>
        <p:nvSpPr>
          <p:cNvPr id="4" name="Slide Number Placeholder 3"/>
          <p:cNvSpPr>
            <a:spLocks noGrp="1"/>
          </p:cNvSpPr>
          <p:nvPr>
            <p:ph type="sldNum" sz="quarter" idx="10"/>
          </p:nvPr>
        </p:nvSpPr>
        <p:spPr/>
        <p:txBody>
          <a:bodyPr/>
          <a:lstStyle/>
          <a:p>
            <a:fld id="{7EDE3D69-16DA-46CF-BFCD-1A27B9377ED4}" type="slidenum">
              <a:rPr lang="de-CH" smtClean="0"/>
              <a:t>27</a:t>
            </a:fld>
            <a:endParaRPr lang="de-CH"/>
          </a:p>
        </p:txBody>
      </p:sp>
    </p:spTree>
    <p:extLst>
      <p:ext uri="{BB962C8B-B14F-4D97-AF65-F5344CB8AC3E}">
        <p14:creationId xmlns:p14="http://schemas.microsoft.com/office/powerpoint/2010/main" val="3649930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When the detailed 3D templates are built in the preprocessing step, we associate each of them with the image region where is was built.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This image region can be used as a query key to locate the same elements in the images of other facades.</a:t>
            </a:r>
          </a:p>
        </p:txBody>
      </p:sp>
      <p:sp>
        <p:nvSpPr>
          <p:cNvPr id="4" name="Slide Number Placeholder 3"/>
          <p:cNvSpPr>
            <a:spLocks noGrp="1"/>
          </p:cNvSpPr>
          <p:nvPr>
            <p:ph type="sldNum" sz="quarter" idx="10"/>
          </p:nvPr>
        </p:nvSpPr>
        <p:spPr/>
        <p:txBody>
          <a:bodyPr/>
          <a:lstStyle/>
          <a:p>
            <a:fld id="{7EDE3D69-16DA-46CF-BFCD-1A27B9377ED4}" type="slidenum">
              <a:rPr lang="de-CH" smtClean="0"/>
              <a:t>28</a:t>
            </a:fld>
            <a:endParaRPr lang="de-CH"/>
          </a:p>
        </p:txBody>
      </p:sp>
    </p:spTree>
    <p:extLst>
      <p:ext uri="{BB962C8B-B14F-4D97-AF65-F5344CB8AC3E}">
        <p14:creationId xmlns:p14="http://schemas.microsoft.com/office/powerpoint/2010/main" val="3649930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To do this, we first detect a set of candidate locations based on the HOG descriptor.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As you can see from this example, even for only 4 templates, there are false detections, and the locations of different templates may overlap.</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One possible way</a:t>
            </a:r>
          </a:p>
        </p:txBody>
      </p:sp>
      <p:sp>
        <p:nvSpPr>
          <p:cNvPr id="4" name="Slide Number Placeholder 3"/>
          <p:cNvSpPr>
            <a:spLocks noGrp="1"/>
          </p:cNvSpPr>
          <p:nvPr>
            <p:ph type="sldNum" sz="quarter" idx="10"/>
          </p:nvPr>
        </p:nvSpPr>
        <p:spPr/>
        <p:txBody>
          <a:bodyPr/>
          <a:lstStyle/>
          <a:p>
            <a:fld id="{7EDE3D69-16DA-46CF-BFCD-1A27B9377ED4}" type="slidenum">
              <a:rPr lang="de-CH" smtClean="0"/>
              <a:t>29</a:t>
            </a:fld>
            <a:endParaRPr lang="de-CH"/>
          </a:p>
        </p:txBody>
      </p:sp>
    </p:spTree>
    <p:extLst>
      <p:ext uri="{BB962C8B-B14F-4D97-AF65-F5344CB8AC3E}">
        <p14:creationId xmlns:p14="http://schemas.microsoft.com/office/powerpoint/2010/main" val="3649930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quite sparse, noisy, and incomplete. </a:t>
            </a:r>
          </a:p>
          <a:p>
            <a:endParaRPr lang="en-US" baseline="0" dirty="0" smtClean="0"/>
          </a:p>
          <a:p>
            <a:r>
              <a:rPr lang="en-US" baseline="0" dirty="0" smtClean="0"/>
              <a:t>Let’s look at this one. To better understand the quality of the point cloud, let’s show the point cloud with uniform color, so we can focus on geometry only.</a:t>
            </a:r>
          </a:p>
        </p:txBody>
      </p:sp>
      <p:sp>
        <p:nvSpPr>
          <p:cNvPr id="4" name="Slide Number Placeholder 3"/>
          <p:cNvSpPr>
            <a:spLocks noGrp="1"/>
          </p:cNvSpPr>
          <p:nvPr>
            <p:ph type="sldNum" sz="quarter" idx="10"/>
          </p:nvPr>
        </p:nvSpPr>
        <p:spPr/>
        <p:txBody>
          <a:bodyPr/>
          <a:lstStyle/>
          <a:p>
            <a:fld id="{7EDE3D69-16DA-46CF-BFCD-1A27B9377ED4}" type="slidenum">
              <a:rPr lang="de-CH" smtClean="0"/>
              <a:t>3</a:t>
            </a:fld>
            <a:endParaRPr lang="de-CH"/>
          </a:p>
        </p:txBody>
      </p:sp>
    </p:spTree>
    <p:extLst>
      <p:ext uri="{BB962C8B-B14F-4D97-AF65-F5344CB8AC3E}">
        <p14:creationId xmlns:p14="http://schemas.microsoft.com/office/powerpoint/2010/main" val="40268244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to resolve this overlap problem is by performing the detection in a greedy manner. That means, we only keep the template that has the highest score.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However, the highest scores do not always suggest appropriate templates. This is typically true when we have a larger number of templates.</a:t>
            </a:r>
          </a:p>
        </p:txBody>
      </p:sp>
      <p:sp>
        <p:nvSpPr>
          <p:cNvPr id="4" name="Slide Number Placeholder 3"/>
          <p:cNvSpPr>
            <a:spLocks noGrp="1"/>
          </p:cNvSpPr>
          <p:nvPr>
            <p:ph type="sldNum" sz="quarter" idx="10"/>
          </p:nvPr>
        </p:nvSpPr>
        <p:spPr/>
        <p:txBody>
          <a:bodyPr/>
          <a:lstStyle/>
          <a:p>
            <a:fld id="{7EDE3D69-16DA-46CF-BFCD-1A27B9377ED4}" type="slidenum">
              <a:rPr lang="de-CH" smtClean="0"/>
              <a:t>30</a:t>
            </a:fld>
            <a:endParaRPr lang="de-CH"/>
          </a:p>
        </p:txBody>
      </p:sp>
    </p:spTree>
    <p:extLst>
      <p:ext uri="{BB962C8B-B14F-4D97-AF65-F5344CB8AC3E}">
        <p14:creationId xmlns:p14="http://schemas.microsoft.com/office/powerpoint/2010/main" val="36499305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So we seek help from structure properties of facades.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We exploit structural regularities of the façade and we formulate the template selection as another optimization problem.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We ﬁrst generate</a:t>
            </a:r>
          </a:p>
        </p:txBody>
      </p:sp>
      <p:sp>
        <p:nvSpPr>
          <p:cNvPr id="4" name="Slide Number Placeholder 3"/>
          <p:cNvSpPr>
            <a:spLocks noGrp="1"/>
          </p:cNvSpPr>
          <p:nvPr>
            <p:ph type="sldNum" sz="quarter" idx="10"/>
          </p:nvPr>
        </p:nvSpPr>
        <p:spPr/>
        <p:txBody>
          <a:bodyPr/>
          <a:lstStyle/>
          <a:p>
            <a:fld id="{7EDE3D69-16DA-46CF-BFCD-1A27B9377ED4}" type="slidenum">
              <a:rPr lang="de-CH" smtClean="0"/>
              <a:t>31</a:t>
            </a:fld>
            <a:endParaRPr lang="de-CH"/>
          </a:p>
        </p:txBody>
      </p:sp>
    </p:spTree>
    <p:extLst>
      <p:ext uri="{BB962C8B-B14F-4D97-AF65-F5344CB8AC3E}">
        <p14:creationId xmlns:p14="http://schemas.microsoft.com/office/powerpoint/2010/main" val="3649930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a restricted power set of potential groupings of the initial detections.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Now the problem becomes choosing a subset of the potential groups that minimizes the following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EDE3D69-16DA-46CF-BFCD-1A27B9377ED4}" type="slidenum">
              <a:rPr lang="de-CH" smtClean="0"/>
              <a:t>32</a:t>
            </a:fld>
            <a:endParaRPr lang="de-CH"/>
          </a:p>
        </p:txBody>
      </p:sp>
    </p:spTree>
    <p:extLst>
      <p:ext uri="{BB962C8B-B14F-4D97-AF65-F5344CB8AC3E}">
        <p14:creationId xmlns:p14="http://schemas.microsoft.com/office/powerpoint/2010/main" val="3649930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Here the variable X denotes the binary labels for all candidate groups.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The value 1 of xi suggests the </a:t>
            </a:r>
            <a:r>
              <a:rPr lang="en-US" altLang="zh-CN" sz="1200" b="0" i="0" u="none" strike="noStrike" kern="1200" baseline="0" dirty="0" err="1" smtClean="0">
                <a:solidFill>
                  <a:schemeClr val="tx1"/>
                </a:solidFill>
                <a:latin typeface="+mn-lt"/>
                <a:ea typeface="+mn-ea"/>
                <a:cs typeface="+mn-cs"/>
              </a:rPr>
              <a:t>ith</a:t>
            </a:r>
            <a:r>
              <a:rPr lang="en-US" altLang="zh-CN" sz="1200" b="0" i="0" u="none" strike="noStrike" kern="1200" baseline="0" dirty="0" smtClean="0">
                <a:solidFill>
                  <a:schemeClr val="tx1"/>
                </a:solidFill>
                <a:latin typeface="+mn-lt"/>
                <a:ea typeface="+mn-ea"/>
                <a:cs typeface="+mn-cs"/>
              </a:rPr>
              <a:t> group is taken.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Now let me explain our energy terms.</a:t>
            </a:r>
          </a:p>
        </p:txBody>
      </p:sp>
      <p:sp>
        <p:nvSpPr>
          <p:cNvPr id="4" name="Slide Number Placeholder 3"/>
          <p:cNvSpPr>
            <a:spLocks noGrp="1"/>
          </p:cNvSpPr>
          <p:nvPr>
            <p:ph type="sldNum" sz="quarter" idx="10"/>
          </p:nvPr>
        </p:nvSpPr>
        <p:spPr/>
        <p:txBody>
          <a:bodyPr/>
          <a:lstStyle/>
          <a:p>
            <a:fld id="{7EDE3D69-16DA-46CF-BFCD-1A27B9377ED4}" type="slidenum">
              <a:rPr lang="de-CH" smtClean="0"/>
              <a:t>33</a:t>
            </a:fld>
            <a:endParaRPr lang="de-CH"/>
          </a:p>
        </p:txBody>
      </p:sp>
    </p:spTree>
    <p:extLst>
      <p:ext uri="{BB962C8B-B14F-4D97-AF65-F5344CB8AC3E}">
        <p14:creationId xmlns:p14="http://schemas.microsoft.com/office/powerpoint/2010/main" val="36499305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The first term is the template matching cost term, which measures the overall matching conﬁdence for the entire façade.</a:t>
            </a:r>
          </a:p>
        </p:txBody>
      </p:sp>
      <p:sp>
        <p:nvSpPr>
          <p:cNvPr id="4" name="Slide Number Placeholder 3"/>
          <p:cNvSpPr>
            <a:spLocks noGrp="1"/>
          </p:cNvSpPr>
          <p:nvPr>
            <p:ph type="sldNum" sz="quarter" idx="10"/>
          </p:nvPr>
        </p:nvSpPr>
        <p:spPr/>
        <p:txBody>
          <a:bodyPr/>
          <a:lstStyle/>
          <a:p>
            <a:fld id="{7EDE3D69-16DA-46CF-BFCD-1A27B9377ED4}" type="slidenum">
              <a:rPr lang="de-CH" smtClean="0"/>
              <a:t>34</a:t>
            </a:fld>
            <a:endParaRPr lang="de-CH"/>
          </a:p>
        </p:txBody>
      </p:sp>
    </p:spTree>
    <p:extLst>
      <p:ext uri="{BB962C8B-B14F-4D97-AF65-F5344CB8AC3E}">
        <p14:creationId xmlns:p14="http://schemas.microsoft.com/office/powerpoint/2010/main" val="36499305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The second term encodes r</a:t>
            </a:r>
            <a:r>
              <a:rPr lang="en-US" sz="1200" dirty="0" smtClean="0"/>
              <a:t>egularity</a:t>
            </a:r>
            <a:r>
              <a:rPr lang="en-US" altLang="zh-CN" sz="1200" b="0" i="0" u="none" strike="noStrike" kern="1200" baseline="0" dirty="0" smtClean="0">
                <a:solidFill>
                  <a:schemeClr val="tx1"/>
                </a:solidFill>
                <a:latin typeface="+mn-lt"/>
                <a:ea typeface="+mn-ea"/>
                <a:cs typeface="+mn-cs"/>
              </a:rPr>
              <a:t>, that encourages regular patterns in the facades.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The regularity of a group is deﬁned as the maximum variance of interval and alignment of the group.</a:t>
            </a:r>
          </a:p>
        </p:txBody>
      </p:sp>
      <p:sp>
        <p:nvSpPr>
          <p:cNvPr id="4" name="Slide Number Placeholder 3"/>
          <p:cNvSpPr>
            <a:spLocks noGrp="1"/>
          </p:cNvSpPr>
          <p:nvPr>
            <p:ph type="sldNum" sz="quarter" idx="10"/>
          </p:nvPr>
        </p:nvSpPr>
        <p:spPr/>
        <p:txBody>
          <a:bodyPr/>
          <a:lstStyle/>
          <a:p>
            <a:fld id="{7EDE3D69-16DA-46CF-BFCD-1A27B9377ED4}" type="slidenum">
              <a:rPr lang="de-CH" smtClean="0"/>
              <a:t>35</a:t>
            </a:fld>
            <a:endParaRPr lang="de-CH"/>
          </a:p>
        </p:txBody>
      </p:sp>
    </p:spTree>
    <p:extLst>
      <p:ext uri="{BB962C8B-B14F-4D97-AF65-F5344CB8AC3E}">
        <p14:creationId xmlns:p14="http://schemas.microsoft.com/office/powerpoint/2010/main" val="36499305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The third term is designed to encourage covering more of the image area by templates.</a:t>
            </a:r>
          </a:p>
        </p:txBody>
      </p:sp>
      <p:sp>
        <p:nvSpPr>
          <p:cNvPr id="4" name="Slide Number Placeholder 3"/>
          <p:cNvSpPr>
            <a:spLocks noGrp="1"/>
          </p:cNvSpPr>
          <p:nvPr>
            <p:ph type="sldNum" sz="quarter" idx="10"/>
          </p:nvPr>
        </p:nvSpPr>
        <p:spPr/>
        <p:txBody>
          <a:bodyPr/>
          <a:lstStyle/>
          <a:p>
            <a:fld id="{7EDE3D69-16DA-46CF-BFCD-1A27B9377ED4}" type="slidenum">
              <a:rPr lang="de-CH" smtClean="0"/>
              <a:t>36</a:t>
            </a:fld>
            <a:endParaRPr lang="de-CH"/>
          </a:p>
        </p:txBody>
      </p:sp>
    </p:spTree>
    <p:extLst>
      <p:ext uri="{BB962C8B-B14F-4D97-AF65-F5344CB8AC3E}">
        <p14:creationId xmlns:p14="http://schemas.microsoft.com/office/powerpoint/2010/main" val="36499305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In order to represent the façade using a minimum number of groups, we add a </a:t>
            </a:r>
            <a:r>
              <a:rPr lang="en-US" altLang="zh-CN" sz="1200" b="0" i="0" u="none" strike="noStrike" kern="1200" baseline="0" dirty="0" err="1" smtClean="0">
                <a:solidFill>
                  <a:schemeClr val="tx1"/>
                </a:solidFill>
                <a:latin typeface="+mn-lt"/>
                <a:ea typeface="+mn-ea"/>
                <a:cs typeface="+mn-cs"/>
              </a:rPr>
              <a:t>sparsity</a:t>
            </a:r>
            <a:r>
              <a:rPr lang="en-US" altLang="zh-CN" sz="1200" b="0" i="0" u="none" strike="noStrike" kern="1200" baseline="0" dirty="0" smtClean="0">
                <a:solidFill>
                  <a:schemeClr val="tx1"/>
                </a:solidFill>
                <a:latin typeface="+mn-lt"/>
                <a:ea typeface="+mn-ea"/>
                <a:cs typeface="+mn-cs"/>
              </a:rPr>
              <a:t> term.</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This term is defined as the number of template groups that are chosen to represent the facade.</a:t>
            </a:r>
          </a:p>
        </p:txBody>
      </p:sp>
      <p:sp>
        <p:nvSpPr>
          <p:cNvPr id="4" name="Slide Number Placeholder 3"/>
          <p:cNvSpPr>
            <a:spLocks noGrp="1"/>
          </p:cNvSpPr>
          <p:nvPr>
            <p:ph type="sldNum" sz="quarter" idx="10"/>
          </p:nvPr>
        </p:nvSpPr>
        <p:spPr/>
        <p:txBody>
          <a:bodyPr/>
          <a:lstStyle/>
          <a:p>
            <a:fld id="{7EDE3D69-16DA-46CF-BFCD-1A27B9377ED4}" type="slidenum">
              <a:rPr lang="de-CH" smtClean="0"/>
              <a:t>37</a:t>
            </a:fld>
            <a:endParaRPr lang="de-CH"/>
          </a:p>
        </p:txBody>
      </p:sp>
    </p:spTree>
    <p:extLst>
      <p:ext uri="{BB962C8B-B14F-4D97-AF65-F5344CB8AC3E}">
        <p14:creationId xmlns:p14="http://schemas.microsoft.com/office/powerpoint/2010/main" val="36499305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Now, the appropriate template groups can be determined by minimizing this objective function. We have constraints that groups are not allowed to overlap with each other.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Minimizing this energy is a L</a:t>
            </a:r>
            <a:r>
              <a:rPr lang="en-US" altLang="zh-CN" dirty="0" smtClean="0"/>
              <a:t>inear Integer Programming </a:t>
            </a:r>
            <a:r>
              <a:rPr lang="en-US" dirty="0" smtClean="0"/>
              <a:t>problem that can be efficiently</a:t>
            </a:r>
            <a:r>
              <a:rPr lang="en-US" baseline="0" dirty="0" smtClean="0"/>
              <a:t> solved using various open source solvers.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EDE3D69-16DA-46CF-BFCD-1A27B9377ED4}" type="slidenum">
              <a:rPr lang="de-CH" smtClean="0"/>
              <a:t>38</a:t>
            </a:fld>
            <a:endParaRPr lang="de-CH"/>
          </a:p>
        </p:txBody>
      </p:sp>
    </p:spTree>
    <p:extLst>
      <p:ext uri="{BB962C8B-B14F-4D97-AF65-F5344CB8AC3E}">
        <p14:creationId xmlns:p14="http://schemas.microsoft.com/office/powerpoint/2010/main" val="36499305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Here shows the optimization result for the example mentioned in previous slides.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As you can see, we now we have good template detection and locations. And it is ready to assemble 3D geometry onto the coarse model.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EDE3D69-16DA-46CF-BFCD-1A27B9377ED4}" type="slidenum">
              <a:rPr lang="de-CH" smtClean="0"/>
              <a:t>39</a:t>
            </a:fld>
            <a:endParaRPr lang="de-CH"/>
          </a:p>
        </p:txBody>
      </p:sp>
    </p:spTree>
    <p:extLst>
      <p:ext uri="{BB962C8B-B14F-4D97-AF65-F5344CB8AC3E}">
        <p14:creationId xmlns:p14="http://schemas.microsoft.com/office/powerpoint/2010/main" val="3649930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let’s zoom in to this window . I want to ask you, Can you see all the window frames? Can you generate a detailed model from this noisy point cloud? I believe most of you will say that such point cloud can only be used to build coarse models.</a:t>
            </a:r>
          </a:p>
          <a:p>
            <a:endParaRPr lang="en-US" baseline="0" dirty="0" smtClean="0"/>
          </a:p>
          <a:p>
            <a:r>
              <a:rPr lang="en-US" baseline="0" dirty="0" smtClean="0"/>
              <a:t>OK. let‘s look at corresponding photo of this window. Now you can clearly see all the details of this window. This is because the image has higher resolution. </a:t>
            </a:r>
          </a:p>
          <a:p>
            <a:endParaRPr lang="en-US" baseline="0" dirty="0" smtClean="0"/>
          </a:p>
          <a:p>
            <a:r>
              <a:rPr lang="en-US" baseline="0" dirty="0" smtClean="0"/>
              <a:t>In this work, we are trying to use image information to reconstruct detailed architectural models for point clouds.</a:t>
            </a:r>
          </a:p>
        </p:txBody>
      </p:sp>
      <p:sp>
        <p:nvSpPr>
          <p:cNvPr id="4" name="Slide Number Placeholder 3"/>
          <p:cNvSpPr>
            <a:spLocks noGrp="1"/>
          </p:cNvSpPr>
          <p:nvPr>
            <p:ph type="sldNum" sz="quarter" idx="10"/>
          </p:nvPr>
        </p:nvSpPr>
        <p:spPr/>
        <p:txBody>
          <a:bodyPr/>
          <a:lstStyle/>
          <a:p>
            <a:fld id="{7EDE3D69-16DA-46CF-BFCD-1A27B9377ED4}" type="slidenum">
              <a:rPr lang="de-CH" smtClean="0"/>
              <a:t>4</a:t>
            </a:fld>
            <a:endParaRPr lang="de-CH"/>
          </a:p>
        </p:txBody>
      </p:sp>
    </p:spTree>
    <p:extLst>
      <p:ext uri="{BB962C8B-B14F-4D97-AF65-F5344CB8AC3E}">
        <p14:creationId xmlns:p14="http://schemas.microsoft.com/office/powerpoint/2010/main" val="40268244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The locations of 3D templates can be determined by projecting these 2D locations onto the coarse model using the camera parameters recovered in the </a:t>
            </a:r>
            <a:r>
              <a:rPr lang="en-US" altLang="zh-CN" sz="1200" b="0" i="0" u="none" strike="noStrike" kern="1200" baseline="0" dirty="0" err="1" smtClean="0">
                <a:solidFill>
                  <a:schemeClr val="tx1"/>
                </a:solidFill>
                <a:latin typeface="+mn-lt"/>
                <a:ea typeface="+mn-ea"/>
                <a:cs typeface="+mn-cs"/>
              </a:rPr>
              <a:t>SfM</a:t>
            </a:r>
            <a:r>
              <a:rPr lang="en-US" altLang="zh-CN" sz="1200" b="0" i="0" u="none" strike="noStrike" kern="1200" baseline="0" dirty="0" smtClean="0">
                <a:solidFill>
                  <a:schemeClr val="tx1"/>
                </a:solidFill>
                <a:latin typeface="+mn-lt"/>
                <a:ea typeface="+mn-ea"/>
                <a:cs typeface="+mn-cs"/>
              </a:rPr>
              <a:t> step.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As a result, we get a detailed 3D model.</a:t>
            </a:r>
          </a:p>
        </p:txBody>
      </p:sp>
      <p:sp>
        <p:nvSpPr>
          <p:cNvPr id="4" name="Slide Number Placeholder 3"/>
          <p:cNvSpPr>
            <a:spLocks noGrp="1"/>
          </p:cNvSpPr>
          <p:nvPr>
            <p:ph type="sldNum" sz="quarter" idx="10"/>
          </p:nvPr>
        </p:nvSpPr>
        <p:spPr/>
        <p:txBody>
          <a:bodyPr/>
          <a:lstStyle/>
          <a:p>
            <a:fld id="{7EDE3D69-16DA-46CF-BFCD-1A27B9377ED4}" type="slidenum">
              <a:rPr lang="de-CH" smtClean="0"/>
              <a:t>40</a:t>
            </a:fld>
            <a:endParaRPr lang="de-CH"/>
          </a:p>
        </p:txBody>
      </p:sp>
    </p:spTree>
    <p:extLst>
      <p:ext uri="{BB962C8B-B14F-4D97-AF65-F5344CB8AC3E}">
        <p14:creationId xmlns:p14="http://schemas.microsoft.com/office/powerpoint/2010/main" val="36499305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although the </a:t>
            </a:r>
            <a:r>
              <a:rPr lang="en-US" baseline="0" dirty="0" smtClean="0"/>
              <a:t>4 buildings </a:t>
            </a:r>
            <a:r>
              <a:rPr lang="en-US" dirty="0" smtClean="0"/>
              <a:t>have different coarse models, they share the same façade </a:t>
            </a:r>
            <a:r>
              <a:rPr lang="en-US" dirty="0" err="1" smtClean="0"/>
              <a:t>detailes</a:t>
            </a:r>
            <a:r>
              <a:rPr lang="en-US" dirty="0" smtClean="0"/>
              <a:t>. </a:t>
            </a:r>
          </a:p>
          <a:p>
            <a:endParaRPr lang="en-US" dirty="0" smtClean="0"/>
          </a:p>
          <a:p>
            <a:r>
              <a:rPr lang="en-US" dirty="0" smtClean="0"/>
              <a:t>Therefore, they </a:t>
            </a:r>
            <a:r>
              <a:rPr lang="en-US" baseline="0" dirty="0" smtClean="0"/>
              <a:t>are enhanced with details using the same set of 3D templates.</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41</a:t>
            </a:fld>
            <a:endParaRPr lang="de-CH"/>
          </a:p>
        </p:txBody>
      </p:sp>
    </p:spTree>
    <p:extLst>
      <p:ext uri="{BB962C8B-B14F-4D97-AF65-F5344CB8AC3E}">
        <p14:creationId xmlns:p14="http://schemas.microsoft.com/office/powerpoint/2010/main" val="37586692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slide, we show</a:t>
            </a:r>
            <a:r>
              <a:rPr lang="en-US" baseline="0" dirty="0" smtClean="0"/>
              <a:t> </a:t>
            </a:r>
            <a:r>
              <a:rPr lang="en-US" dirty="0" smtClean="0"/>
              <a:t>the</a:t>
            </a:r>
            <a:r>
              <a:rPr lang="en-US" baseline="0" dirty="0" smtClean="0"/>
              <a:t> </a:t>
            </a:r>
            <a:r>
              <a:rPr lang="en-US" dirty="0" smtClean="0"/>
              <a:t>textured version of one the reconstructed buildings.</a:t>
            </a:r>
            <a:r>
              <a:rPr lang="en-US" baseline="0" dirty="0" smtClean="0"/>
              <a:t> </a:t>
            </a:r>
          </a:p>
          <a:p>
            <a:endParaRPr lang="en-US" baseline="0" dirty="0" smtClean="0"/>
          </a:p>
          <a:p>
            <a:r>
              <a:rPr lang="en-US" baseline="0" dirty="0" smtClean="0"/>
              <a:t>As you can see, </a:t>
            </a:r>
            <a:r>
              <a:rPr lang="en-US" dirty="0" smtClean="0"/>
              <a:t>by adding more</a:t>
            </a:r>
            <a:r>
              <a:rPr lang="en-US" baseline="0" dirty="0" smtClean="0"/>
              <a:t> </a:t>
            </a:r>
            <a:r>
              <a:rPr lang="en-US" dirty="0" smtClean="0"/>
              <a:t>details into the coarse model, </a:t>
            </a:r>
            <a:r>
              <a:rPr lang="en-US" baseline="0" dirty="0" smtClean="0"/>
              <a:t>the </a:t>
            </a:r>
            <a:r>
              <a:rPr lang="en-US" dirty="0" smtClean="0"/>
              <a:t>realism has been signiﬁcantly improved.</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42</a:t>
            </a:fld>
            <a:endParaRPr lang="de-CH"/>
          </a:p>
        </p:txBody>
      </p:sp>
    </p:spTree>
    <p:extLst>
      <p:ext uri="{BB962C8B-B14F-4D97-AF65-F5344CB8AC3E}">
        <p14:creationId xmlns:p14="http://schemas.microsoft.com/office/powerpoint/2010/main" val="28404012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method also works for façades that have no repetitive elements. </a:t>
            </a:r>
            <a:r>
              <a:rPr lang="en-US" altLang="zh-CN" baseline="0" dirty="0" smtClean="0"/>
              <a:t>B</a:t>
            </a:r>
            <a:r>
              <a:rPr lang="en-US" baseline="0" dirty="0" smtClean="0"/>
              <a:t>ut the same elements are repeating among different buildings.</a:t>
            </a:r>
          </a:p>
          <a:p>
            <a:endParaRPr lang="en-US" dirty="0" smtClean="0"/>
          </a:p>
          <a:p>
            <a:r>
              <a:rPr lang="en-US" dirty="0" smtClean="0"/>
              <a:t>Here</a:t>
            </a:r>
            <a:r>
              <a:rPr lang="en-US" baseline="0" dirty="0" smtClean="0"/>
              <a:t> shows </a:t>
            </a:r>
            <a:r>
              <a:rPr lang="en-US" dirty="0" smtClean="0"/>
              <a:t>4 buildings of another style. We build another</a:t>
            </a:r>
            <a:r>
              <a:rPr lang="en-US" baseline="0" dirty="0" smtClean="0"/>
              <a:t> </a:t>
            </a:r>
            <a:r>
              <a:rPr lang="en-US" dirty="0" smtClean="0"/>
              <a:t>set of templates to perform our automatic template assembly.</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43</a:t>
            </a:fld>
            <a:endParaRPr lang="de-CH"/>
          </a:p>
        </p:txBody>
      </p:sp>
    </p:spTree>
    <p:extLst>
      <p:ext uri="{BB962C8B-B14F-4D97-AF65-F5344CB8AC3E}">
        <p14:creationId xmlns:p14="http://schemas.microsoft.com/office/powerpoint/2010/main" val="37586692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slide, we show the detailed</a:t>
            </a:r>
            <a:r>
              <a:rPr lang="en-US" baseline="0" dirty="0" smtClean="0"/>
              <a:t> reconstruction of </a:t>
            </a:r>
            <a:r>
              <a:rPr lang="en-US" dirty="0" smtClean="0"/>
              <a:t>several street-side facades from European cities. </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44</a:t>
            </a:fld>
            <a:endParaRPr lang="de-CH"/>
          </a:p>
        </p:txBody>
      </p:sp>
    </p:spTree>
    <p:extLst>
      <p:ext uri="{BB962C8B-B14F-4D97-AF65-F5344CB8AC3E}">
        <p14:creationId xmlns:p14="http://schemas.microsoft.com/office/powerpoint/2010/main" val="37586692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this building, since</a:t>
            </a:r>
            <a:r>
              <a:rPr lang="en-US" baseline="0" dirty="0" smtClean="0"/>
              <a:t> there are severe occlusions, our method failed to detect two doors in the left façade. So we can not recover the details for them.</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45</a:t>
            </a:fld>
            <a:endParaRPr lang="de-CH"/>
          </a:p>
        </p:txBody>
      </p:sp>
    </p:spTree>
    <p:extLst>
      <p:ext uri="{BB962C8B-B14F-4D97-AF65-F5344CB8AC3E}">
        <p14:creationId xmlns:p14="http://schemas.microsoft.com/office/powerpoint/2010/main" val="37586692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We conducted</a:t>
            </a:r>
            <a:r>
              <a:rPr lang="en-US" altLang="zh-CN" baseline="0" dirty="0" smtClean="0"/>
              <a:t> visual </a:t>
            </a:r>
            <a:r>
              <a:rPr lang="en-US" dirty="0" smtClean="0"/>
              <a:t>comparison of our optimization-based template assembly with two competing methods: greedy and mutual information.  Here show an example. For more visual comparison please refer to the supplementary material of our paper. </a:t>
            </a:r>
          </a:p>
          <a:p>
            <a:endParaRPr lang="en-US" dirty="0" smtClean="0"/>
          </a:p>
          <a:p>
            <a:r>
              <a:rPr lang="en-US" dirty="0" smtClean="0"/>
              <a:t>We also conducted quantitative comparison</a:t>
            </a:r>
            <a:r>
              <a:rPr lang="en-US" baseline="0" dirty="0" smtClean="0"/>
              <a:t> by </a:t>
            </a:r>
            <a:r>
              <a:rPr lang="en-US" dirty="0" smtClean="0"/>
              <a:t>applying these methods to 24 facades in our data set. The assembly score is measured as the ratio of the overlap area between the automatically detected templates and the manually marked ground truth to their union. </a:t>
            </a:r>
          </a:p>
          <a:p>
            <a:r>
              <a:rPr lang="en-US" dirty="0" smtClean="0"/>
              <a:t>The comparison shows that the greedy method is prone to produce false template instances and that Mutual Information is not competitive in detecting the correct template locations, while our optimization-based method performs the best among the three.</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46</a:t>
            </a:fld>
            <a:endParaRPr lang="de-CH"/>
          </a:p>
        </p:txBody>
      </p:sp>
    </p:spTree>
    <p:extLst>
      <p:ext uri="{BB962C8B-B14F-4D97-AF65-F5344CB8AC3E}">
        <p14:creationId xmlns:p14="http://schemas.microsoft.com/office/powerpoint/2010/main" val="14389466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slide, we show a</a:t>
            </a:r>
            <a:r>
              <a:rPr lang="en-US" baseline="0" dirty="0" smtClean="0"/>
              <a:t> comparison of the template assembly without and with our </a:t>
            </a:r>
            <a:r>
              <a:rPr lang="en-US" altLang="zh-CN" b="0" dirty="0" smtClean="0"/>
              <a:t>Geometry-appearance Consistency term in the coarse</a:t>
            </a:r>
            <a:r>
              <a:rPr lang="en-US" altLang="zh-CN" b="0" baseline="0" dirty="0" smtClean="0"/>
              <a:t> model</a:t>
            </a:r>
            <a:r>
              <a:rPr lang="en-US" altLang="zh-CN" b="0" dirty="0" smtClean="0"/>
              <a:t> optimization step.</a:t>
            </a:r>
            <a:r>
              <a:rPr lang="en-US" altLang="zh-CN" b="0" baseline="0" dirty="0" smtClean="0"/>
              <a:t> </a:t>
            </a:r>
          </a:p>
          <a:p>
            <a:endParaRPr lang="en-US" altLang="zh-CN" b="0" baseline="0" dirty="0" smtClean="0"/>
          </a:p>
          <a:p>
            <a:r>
              <a:rPr lang="en-US" altLang="zh-CN" b="0" baseline="0" dirty="0" smtClean="0"/>
              <a:t>You can see omitting this term results in more false detections, and more misalignment in the final model.   </a:t>
            </a:r>
            <a:r>
              <a:rPr lang="en-US" dirty="0" smtClean="0"/>
              <a:t>Our geometry-appearance optimization step leads to more consistent geometry, better localized template detections, and a more accurate detailed model.</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47</a:t>
            </a:fld>
            <a:endParaRPr lang="de-CH"/>
          </a:p>
        </p:txBody>
      </p:sp>
    </p:spTree>
    <p:extLst>
      <p:ext uri="{BB962C8B-B14F-4D97-AF65-F5344CB8AC3E}">
        <p14:creationId xmlns:p14="http://schemas.microsoft.com/office/powerpoint/2010/main" val="37586692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a:t>
            </a:r>
            <a:r>
              <a:rPr lang="en-US" baseline="0" dirty="0" smtClean="0"/>
              <a:t> course, our method has some limitations. </a:t>
            </a:r>
            <a:r>
              <a:rPr lang="en-US" dirty="0" smtClean="0"/>
              <a:t>Our</a:t>
            </a:r>
            <a:r>
              <a:rPr lang="en-US" baseline="0" dirty="0" smtClean="0"/>
              <a:t> </a:t>
            </a:r>
            <a:r>
              <a:rPr lang="en-US" dirty="0" smtClean="0"/>
              <a:t>template assembly framework</a:t>
            </a:r>
            <a:r>
              <a:rPr lang="en-US" baseline="0" dirty="0" smtClean="0"/>
              <a:t> </a:t>
            </a:r>
            <a:r>
              <a:rPr lang="en-US" dirty="0" smtClean="0"/>
              <a:t>is suitable for reconstructing a set of buildings</a:t>
            </a:r>
            <a:r>
              <a:rPr lang="en-US" baseline="0" dirty="0" smtClean="0"/>
              <a:t> </a:t>
            </a:r>
            <a:r>
              <a:rPr lang="en-US" dirty="0" smtClean="0"/>
              <a:t>that demonstrate repeating elements.</a:t>
            </a:r>
            <a:r>
              <a:rPr lang="en-US" baseline="0" dirty="0" smtClean="0"/>
              <a:t> </a:t>
            </a:r>
          </a:p>
          <a:p>
            <a:r>
              <a:rPr lang="en-US" dirty="0" smtClean="0"/>
              <a:t>- When there is no repetitions, we</a:t>
            </a:r>
            <a:r>
              <a:rPr lang="en-US" baseline="0" dirty="0" smtClean="0"/>
              <a:t> lose the advantage of reusable templates. That means all elements are required to be constructed manually.</a:t>
            </a:r>
          </a:p>
          <a:p>
            <a:r>
              <a:rPr lang="en-US" baseline="0" dirty="0" smtClean="0"/>
              <a:t>- Another limitation is that currently we can only handle buildings with piecewise planar facades.</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48</a:t>
            </a:fld>
            <a:endParaRPr lang="de-CH"/>
          </a:p>
        </p:txBody>
      </p:sp>
    </p:spTree>
    <p:extLst>
      <p:ext uri="{BB962C8B-B14F-4D97-AF65-F5344CB8AC3E}">
        <p14:creationId xmlns:p14="http://schemas.microsoft.com/office/powerpoint/2010/main" val="24541775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zh-CN" dirty="0" smtClean="0">
                <a:ea typeface="ＭＳ Ｐゴシック" charset="-128"/>
              </a:rPr>
              <a:t>OK</a:t>
            </a:r>
            <a:r>
              <a:rPr lang="en-CA" altLang="zh-CN" baseline="0" dirty="0" smtClean="0">
                <a:ea typeface="ＭＳ Ｐゴシック" charset="-128"/>
              </a:rPr>
              <a:t> now, </a:t>
            </a:r>
            <a:r>
              <a:rPr lang="en-CA" altLang="zh-CN" dirty="0" smtClean="0">
                <a:ea typeface="ＭＳ Ｐゴシック" charset="-128"/>
              </a:rPr>
              <a:t>let me conclude</a:t>
            </a:r>
            <a:r>
              <a:rPr lang="en-CA" altLang="zh-CN" baseline="0" dirty="0" smtClean="0">
                <a:ea typeface="ＭＳ Ｐゴシック" charset="-128"/>
              </a:rPr>
              <a:t> my talk.</a:t>
            </a:r>
            <a:endParaRPr lang="en-US" altLang="zh-CN" sz="1200" b="0" i="0" u="none" strike="noStrike" kern="1200" baseline="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zh-CN" sz="1200" b="0" i="0" u="none" strike="noStrike" kern="1200" baseline="0" dirty="0" smtClean="0">
                <a:solidFill>
                  <a:schemeClr val="tx1"/>
                </a:solidFill>
                <a:latin typeface="+mn-lt"/>
                <a:ea typeface="+mn-ea"/>
                <a:cs typeface="+mn-cs"/>
              </a:rPr>
              <a:t>We present a framework that can efficiently reconstruct detailed urban models. Our method relies on image information in two key steps.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zh-CN" sz="1200" b="0" i="0" u="none" strike="noStrike" kern="1200" baseline="0" dirty="0" smtClean="0">
                <a:solidFill>
                  <a:schemeClr val="tx1"/>
                </a:solidFill>
                <a:latin typeface="+mn-lt"/>
                <a:ea typeface="+mn-ea"/>
                <a:cs typeface="+mn-cs"/>
              </a:rPr>
              <a:t>First, we use it to improve geometry, appearance, and their consistency of the coarse models.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zh-CN" sz="1200" b="0" i="0" u="none" strike="noStrike" kern="1200" baseline="0" dirty="0" smtClean="0">
                <a:solidFill>
                  <a:schemeClr val="tx1"/>
                </a:solidFill>
                <a:latin typeface="+mn-lt"/>
                <a:ea typeface="+mn-ea"/>
                <a:cs typeface="+mn-cs"/>
              </a:rPr>
              <a:t>Second, we use it to detect templates locations on the facades.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We incorporate prior knowledge about facades into both steps. This leads to an effective urban reconstruction framework.</a:t>
            </a:r>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49</a:t>
            </a:fld>
            <a:endParaRPr lang="de-CH"/>
          </a:p>
        </p:txBody>
      </p:sp>
    </p:spTree>
    <p:extLst>
      <p:ext uri="{BB962C8B-B14F-4D97-AF65-F5344CB8AC3E}">
        <p14:creationId xmlns:p14="http://schemas.microsoft.com/office/powerpoint/2010/main" val="2454177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look</a:t>
            </a:r>
            <a:r>
              <a:rPr lang="en-US" baseline="0" dirty="0" smtClean="0"/>
              <a:t> at some real world buildings.</a:t>
            </a:r>
          </a:p>
          <a:p>
            <a:endParaRPr lang="en-US" baseline="0" dirty="0" smtClean="0"/>
          </a:p>
          <a:p>
            <a:r>
              <a:rPr lang="en-US" baseline="0" dirty="0" smtClean="0"/>
              <a:t>We observe that detailed facades elements are usually repeating within and among facades. This is true especially </a:t>
            </a:r>
            <a:r>
              <a:rPr lang="en-US" dirty="0" smtClean="0"/>
              <a:t>for buildings in a community that are constructed by the same developer. </a:t>
            </a:r>
          </a:p>
          <a:p>
            <a:endParaRPr lang="en-US" dirty="0" smtClean="0"/>
          </a:p>
          <a:p>
            <a:r>
              <a:rPr lang="en-US" dirty="0" smtClean="0"/>
              <a:t>This</a:t>
            </a:r>
            <a:r>
              <a:rPr lang="en-US" baseline="0" dirty="0" smtClean="0"/>
              <a:t> observation motivates us to develop techniques that can assemble reusable detailed 3D elements onto coarse models. In our work, we call a 3D façade element a template.</a:t>
            </a:r>
          </a:p>
        </p:txBody>
      </p:sp>
      <p:sp>
        <p:nvSpPr>
          <p:cNvPr id="4" name="Slide Number Placeholder 3"/>
          <p:cNvSpPr>
            <a:spLocks noGrp="1"/>
          </p:cNvSpPr>
          <p:nvPr>
            <p:ph type="sldNum" sz="quarter" idx="10"/>
          </p:nvPr>
        </p:nvSpPr>
        <p:spPr/>
        <p:txBody>
          <a:bodyPr/>
          <a:lstStyle/>
          <a:p>
            <a:fld id="{7EDE3D69-16DA-46CF-BFCD-1A27B9377ED4}" type="slidenum">
              <a:rPr lang="de-CH" smtClean="0"/>
              <a:t>5</a:t>
            </a:fld>
            <a:endParaRPr lang="de-CH"/>
          </a:p>
        </p:txBody>
      </p:sp>
    </p:spTree>
    <p:extLst>
      <p:ext uri="{BB962C8B-B14F-4D97-AF65-F5344CB8AC3E}">
        <p14:creationId xmlns:p14="http://schemas.microsoft.com/office/powerpoint/2010/main" val="10973467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51</a:t>
            </a:fld>
            <a:endParaRPr lang="de-CH"/>
          </a:p>
        </p:txBody>
      </p:sp>
    </p:spTree>
    <p:extLst>
      <p:ext uri="{BB962C8B-B14F-4D97-AF65-F5344CB8AC3E}">
        <p14:creationId xmlns:p14="http://schemas.microsoft.com/office/powerpoint/2010/main" val="14831953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52</a:t>
            </a:fld>
            <a:endParaRPr lang="de-CH"/>
          </a:p>
        </p:txBody>
      </p:sp>
    </p:spTree>
    <p:extLst>
      <p:ext uri="{BB962C8B-B14F-4D97-AF65-F5344CB8AC3E}">
        <p14:creationId xmlns:p14="http://schemas.microsoft.com/office/powerpoint/2010/main" val="1722405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observation </a:t>
            </a:r>
            <a:r>
              <a:rPr lang="en-US" baseline="0" dirty="0" smtClean="0"/>
              <a:t>is that most buildings have piecewise planar facades.</a:t>
            </a:r>
          </a:p>
          <a:p>
            <a:endParaRPr lang="en-US" baseline="0" dirty="0" smtClean="0"/>
          </a:p>
          <a:p>
            <a:r>
              <a:rPr lang="en-US" baseline="0" dirty="0" smtClean="0"/>
              <a:t>With this assumption, </a:t>
            </a:r>
            <a:r>
              <a:rPr lang="en-US" dirty="0" smtClean="0"/>
              <a:t>the assembly of geometric details in 3D space can be reduced to choosing appropriate</a:t>
            </a:r>
            <a:r>
              <a:rPr lang="en-US" baseline="0" dirty="0" smtClean="0"/>
              <a:t> </a:t>
            </a:r>
            <a:r>
              <a:rPr lang="en-US" dirty="0" smtClean="0"/>
              <a:t>3D templates and detecting their locations in 2D</a:t>
            </a:r>
            <a:r>
              <a:rPr lang="en-US" baseline="0" dirty="0" smtClean="0"/>
              <a:t> </a:t>
            </a:r>
            <a:r>
              <a:rPr lang="en-US" dirty="0" smtClean="0"/>
              <a:t>image</a:t>
            </a:r>
            <a:r>
              <a:rPr lang="en-US" baseline="0" dirty="0" smtClean="0"/>
              <a:t> space</a:t>
            </a:r>
            <a:r>
              <a:rPr lang="en-US" dirty="0" smtClean="0"/>
              <a:t>. </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6</a:t>
            </a:fld>
            <a:endParaRPr lang="de-CH"/>
          </a:p>
        </p:txBody>
      </p:sp>
    </p:spTree>
    <p:extLst>
      <p:ext uri="{BB962C8B-B14F-4D97-AF65-F5344CB8AC3E}">
        <p14:creationId xmlns:p14="http://schemas.microsoft.com/office/powerpoint/2010/main" val="1097346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this work, we are interested</a:t>
            </a:r>
            <a:r>
              <a:rPr lang="en-US" baseline="0" dirty="0" smtClean="0"/>
              <a:t> in </a:t>
            </a:r>
            <a:r>
              <a:rPr lang="en-US" dirty="0" smtClean="0"/>
              <a:t>bring more facade details</a:t>
            </a:r>
            <a:r>
              <a:rPr lang="en-US" baseline="0" dirty="0" smtClean="0"/>
              <a:t> </a:t>
            </a:r>
            <a:r>
              <a:rPr lang="en-US" dirty="0" smtClean="0"/>
              <a:t>into the image-based urban reconstruction pipeline. Our</a:t>
            </a:r>
            <a:r>
              <a:rPr lang="en-US" baseline="0" dirty="0" smtClean="0"/>
              <a:t> </a:t>
            </a:r>
            <a:r>
              <a:rPr lang="en-US" dirty="0" smtClean="0"/>
              <a:t>strategy relies on image information.</a:t>
            </a:r>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7</a:t>
            </a:fld>
            <a:endParaRPr lang="de-CH"/>
          </a:p>
        </p:txBody>
      </p:sp>
    </p:spTree>
    <p:extLst>
      <p:ext uri="{BB962C8B-B14F-4D97-AF65-F5344CB8AC3E}">
        <p14:creationId xmlns:p14="http://schemas.microsoft.com/office/powerpoint/2010/main" val="1097346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smtClean="0"/>
              <a:t>Before going to the technical parts, let’s have a quick review of some related work. </a:t>
            </a:r>
          </a:p>
          <a:p>
            <a:r>
              <a:rPr lang="en-US" baseline="0" dirty="0" smtClean="0"/>
              <a:t>- The reconstruction of urban models has been a hot topic in both computer graphics and computer vision.</a:t>
            </a:r>
          </a:p>
          <a:p>
            <a:pPr marL="171450" indent="-171450">
              <a:buFontTx/>
              <a:buChar char="-"/>
            </a:pPr>
            <a:r>
              <a:rPr lang="en-US" baseline="0" dirty="0" smtClean="0"/>
              <a:t>Quite a few tools and </a:t>
            </a:r>
            <a:r>
              <a:rPr lang="en-US" dirty="0" smtClean="0"/>
              <a:t>methods have been developed for analyzing and reconstructing architectural models.</a:t>
            </a:r>
            <a:r>
              <a:rPr lang="en-US" baseline="0" dirty="0" smtClean="0"/>
              <a:t> </a:t>
            </a:r>
          </a:p>
          <a:p>
            <a:pPr marL="171450" indent="-171450">
              <a:buFontTx/>
              <a:buChar char="-"/>
            </a:pPr>
            <a:r>
              <a:rPr lang="en-US" baseline="0" dirty="0" smtClean="0"/>
              <a:t>However, </a:t>
            </a:r>
            <a:endParaRPr lang="en-US" altLang="zh-CN" sz="1200" b="1"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EDE3D69-16DA-46CF-BFCD-1A27B9377ED4}" type="slidenum">
              <a:rPr lang="de-CH" smtClean="0"/>
              <a:t>8</a:t>
            </a:fld>
            <a:endParaRPr lang="de-CH"/>
          </a:p>
        </p:txBody>
      </p:sp>
    </p:spTree>
    <p:extLst>
      <p:ext uri="{BB962C8B-B14F-4D97-AF65-F5344CB8AC3E}">
        <p14:creationId xmlns:p14="http://schemas.microsoft.com/office/powerpoint/2010/main" val="2192486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most of the these work focus on generating coarse models where facades are approximated by large textured polygons.</a:t>
            </a:r>
            <a:endParaRPr lang="en-US" altLang="zh-CN" sz="1200" b="1"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EDE3D69-16DA-46CF-BFCD-1A27B9377ED4}" type="slidenum">
              <a:rPr lang="de-CH" smtClean="0"/>
              <a:t>9</a:t>
            </a:fld>
            <a:endParaRPr lang="de-CH"/>
          </a:p>
        </p:txBody>
      </p:sp>
    </p:spTree>
    <p:extLst>
      <p:ext uri="{BB962C8B-B14F-4D97-AF65-F5344CB8AC3E}">
        <p14:creationId xmlns:p14="http://schemas.microsoft.com/office/powerpoint/2010/main" val="2192486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180000"/>
          <a:lstStyle/>
          <a:p>
            <a:r>
              <a:rPr lang="en-US" dirty="0" smtClean="0"/>
              <a:t>Click to edit Master title style</a:t>
            </a:r>
            <a:endParaRPr lang="de-CH" dirty="0"/>
          </a:p>
        </p:txBody>
      </p:sp>
      <p:sp>
        <p:nvSpPr>
          <p:cNvPr id="3" name="Content Placeholder 2"/>
          <p:cNvSpPr>
            <a:spLocks noGrp="1"/>
          </p:cNvSpPr>
          <p:nvPr>
            <p:ph idx="1"/>
          </p:nvPr>
        </p:nvSpPr>
        <p:spPr/>
        <p:txBody>
          <a:bodyPr/>
          <a:lstStyle>
            <a:lvl1pPr>
              <a:defRPr sz="3600" b="1">
                <a:latin typeface="+mn-lt"/>
              </a:defRPr>
            </a:lvl1pPr>
            <a:lvl2pPr>
              <a:defRPr sz="3200"/>
            </a:lvl2pPr>
            <a:lvl3pPr>
              <a:defRPr sz="2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6" name="Slide Number Placeholder 5"/>
          <p:cNvSpPr>
            <a:spLocks noGrp="1"/>
          </p:cNvSpPr>
          <p:nvPr>
            <p:ph type="sldNum" sz="quarter" idx="12"/>
          </p:nvPr>
        </p:nvSpPr>
        <p:spPr>
          <a:xfrm>
            <a:off x="10591800" y="6356350"/>
            <a:ext cx="762000" cy="365125"/>
          </a:xfrm>
          <a:prstGeom prst="rect">
            <a:avLst/>
          </a:prstGeom>
        </p:spPr>
        <p:txBody>
          <a:bodyPr/>
          <a:lstStyle/>
          <a:p>
            <a:fld id="{3B5F642D-6A31-4596-8C22-CC368C1BDF36}" type="slidenum">
              <a:rPr lang="de-CH" smtClean="0"/>
              <a:t>‹#›</a:t>
            </a:fld>
            <a:endParaRPr lang="de-CH" dirty="0"/>
          </a:p>
        </p:txBody>
      </p:sp>
      <p:sp>
        <p:nvSpPr>
          <p:cNvPr id="7" name="Rectangle 6"/>
          <p:cNvSpPr/>
          <p:nvPr userDrawn="1"/>
        </p:nvSpPr>
        <p:spPr>
          <a:xfrm>
            <a:off x="0" y="365125"/>
            <a:ext cx="476250" cy="749801"/>
          </a:xfrm>
          <a:prstGeom prst="rect">
            <a:avLst/>
          </a:prstGeom>
          <a:solidFill>
            <a:srgbClr val="F05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9" name="Footer Placeholder 4"/>
          <p:cNvSpPr txBox="1">
            <a:spLocks/>
          </p:cNvSpPr>
          <p:nvPr userDrawn="1"/>
        </p:nvSpPr>
        <p:spPr>
          <a:xfrm>
            <a:off x="136525" y="6492875"/>
            <a:ext cx="4257675"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CH" smtClean="0"/>
              <a:t>Eurographics 2015</a:t>
            </a:r>
            <a:endParaRPr lang="de-CH" dirty="0"/>
          </a:p>
        </p:txBody>
      </p:sp>
    </p:spTree>
    <p:extLst>
      <p:ext uri="{BB962C8B-B14F-4D97-AF65-F5344CB8AC3E}">
        <p14:creationId xmlns:p14="http://schemas.microsoft.com/office/powerpoint/2010/main" val="2996943924"/>
      </p:ext>
    </p:extLst>
  </p:cSld>
  <p:clrMapOvr>
    <a:masterClrMapping/>
  </p:clrMapOvr>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5" name="Slide Number Placeholder 4"/>
          <p:cNvSpPr>
            <a:spLocks noGrp="1"/>
          </p:cNvSpPr>
          <p:nvPr>
            <p:ph type="sldNum" sz="quarter" idx="12"/>
          </p:nvPr>
        </p:nvSpPr>
        <p:spPr>
          <a:xfrm>
            <a:off x="10591800" y="6356350"/>
            <a:ext cx="762000" cy="365125"/>
          </a:xfrm>
          <a:prstGeom prst="rect">
            <a:avLst/>
          </a:prstGeom>
        </p:spPr>
        <p:txBody>
          <a:bodyPr/>
          <a:lstStyle/>
          <a:p>
            <a:fld id="{3B5F642D-6A31-4596-8C22-CC368C1BDF36}" type="slidenum">
              <a:rPr lang="de-CH" smtClean="0"/>
              <a:t>‹#›</a:t>
            </a:fld>
            <a:endParaRPr lang="de-CH"/>
          </a:p>
        </p:txBody>
      </p:sp>
      <p:sp>
        <p:nvSpPr>
          <p:cNvPr id="7" name="Rectangle 6"/>
          <p:cNvSpPr/>
          <p:nvPr userDrawn="1"/>
        </p:nvSpPr>
        <p:spPr>
          <a:xfrm>
            <a:off x="0" y="365125"/>
            <a:ext cx="476250" cy="749801"/>
          </a:xfrm>
          <a:prstGeom prst="rect">
            <a:avLst/>
          </a:prstGeom>
          <a:solidFill>
            <a:srgbClr val="F05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Tree>
    <p:extLst>
      <p:ext uri="{BB962C8B-B14F-4D97-AF65-F5344CB8AC3E}">
        <p14:creationId xmlns:p14="http://schemas.microsoft.com/office/powerpoint/2010/main" val="169375586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6250" y="365125"/>
            <a:ext cx="11239500" cy="749801"/>
          </a:xfrm>
          <a:prstGeom prst="rect">
            <a:avLst/>
          </a:prstGeom>
        </p:spPr>
        <p:txBody>
          <a:bodyPr vert="horz" lIns="180000" tIns="45720" rIns="180000" bIns="45720" rtlCol="0" anchor="ctr">
            <a:normAutofit/>
          </a:bodyPr>
          <a:lstStyle/>
          <a:p>
            <a:r>
              <a:rPr lang="en-US" dirty="0" smtClean="0"/>
              <a:t>Click to edit Master title style</a:t>
            </a:r>
            <a:endParaRPr lang="de-CH" dirty="0"/>
          </a:p>
        </p:txBody>
      </p:sp>
      <p:sp>
        <p:nvSpPr>
          <p:cNvPr id="3" name="Text Placeholder 2"/>
          <p:cNvSpPr>
            <a:spLocks noGrp="1"/>
          </p:cNvSpPr>
          <p:nvPr>
            <p:ph type="body" idx="1"/>
          </p:nvPr>
        </p:nvSpPr>
        <p:spPr>
          <a:xfrm>
            <a:off x="476250" y="1825625"/>
            <a:ext cx="11239500" cy="4184650"/>
          </a:xfrm>
          <a:prstGeom prst="rect">
            <a:avLst/>
          </a:prstGeom>
        </p:spPr>
        <p:txBody>
          <a:bodyPr vert="horz" lIns="180000" tIns="45720" rIns="18000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Tree>
    <p:extLst>
      <p:ext uri="{BB962C8B-B14F-4D97-AF65-F5344CB8AC3E}">
        <p14:creationId xmlns:p14="http://schemas.microsoft.com/office/powerpoint/2010/main" val="3580780276"/>
      </p:ext>
    </p:extLst>
  </p:cSld>
  <p:clrMap bg1="lt1" tx1="dk1" bg2="lt2" tx2="dk2" accent1="accent1" accent2="accent2" accent3="accent3" accent4="accent4" accent5="accent5" accent6="accent6" hlink="hlink" folHlink="folHlink"/>
  <p:sldLayoutIdLst>
    <p:sldLayoutId id="2147483650" r:id="rId1"/>
    <p:sldLayoutId id="2147483654"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n-lt"/>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2.avi"/><Relationship Id="rId7" Type="http://schemas.openxmlformats.org/officeDocument/2006/relationships/image" Target="../media/image15.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notesSlide" Target="../notesSlides/notesSlide12.xml"/><Relationship Id="rId5" Type="http://schemas.openxmlformats.org/officeDocument/2006/relationships/slideLayout" Target="../slideLayouts/slideLayout1.xml"/><Relationship Id="rId4" Type="http://schemas.openxmlformats.org/officeDocument/2006/relationships/video" Target="../media/media2.avi"/></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8.png"/><Relationship Id="rId7"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38.png"/><Relationship Id="rId5" Type="http://schemas.openxmlformats.org/officeDocument/2006/relationships/image" Target="../media/image35.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8.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9.png"/><Relationship Id="rId10" Type="http://schemas.openxmlformats.org/officeDocument/2006/relationships/image" Target="../media/image27.png"/><Relationship Id="rId4" Type="http://schemas.openxmlformats.org/officeDocument/2006/relationships/image" Target="../media/image31.png"/><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8.png"/><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9.png"/><Relationship Id="rId10" Type="http://schemas.openxmlformats.org/officeDocument/2006/relationships/image" Target="../media/image27.png"/><Relationship Id="rId4" Type="http://schemas.openxmlformats.org/officeDocument/2006/relationships/image" Target="../media/image31.png"/><Relationship Id="rId9"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2.gif"/><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4.gif"/><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9.png"/><Relationship Id="rId7" Type="http://schemas.microsoft.com/office/2007/relationships/hdphoto" Target="../media/hdphoto2.wdp"/><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1.jpe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53.jpeg"/><Relationship Id="rId4" Type="http://schemas.openxmlformats.org/officeDocument/2006/relationships/image" Target="../media/image50.jpeg"/><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0.jpeg"/><Relationship Id="rId7"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54.jpg"/><Relationship Id="rId5" Type="http://schemas.openxmlformats.org/officeDocument/2006/relationships/image" Target="../media/image51.jpe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3.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8.jpg"/><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80.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40.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avi"/><Relationship Id="rId1" Type="http://schemas.openxmlformats.org/officeDocument/2006/relationships/video" Target="NULL" TargetMode="External"/><Relationship Id="rId5" Type="http://schemas.openxmlformats.org/officeDocument/2006/relationships/image" Target="../media/image85.png"/><Relationship Id="rId4"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6942" y="492399"/>
            <a:ext cx="11389179" cy="2421618"/>
          </a:xfrm>
          <a:prstGeom prst="rect">
            <a:avLst/>
          </a:prstGeom>
        </p:spPr>
        <p:txBody>
          <a:bodyPr vert="horz" lIns="180000" tIns="45720" rIns="180000" bIns="45720" rtlCol="0" anchor="ctr">
            <a:normAutofit/>
          </a:bodyPr>
          <a:lstStyle>
            <a:lvl1pPr algn="l" defTabSz="914400" rtl="0" eaLnBrk="1" latinLnBrk="0" hangingPunct="1">
              <a:lnSpc>
                <a:spcPct val="90000"/>
              </a:lnSpc>
              <a:spcBef>
                <a:spcPct val="0"/>
              </a:spcBef>
              <a:buNone/>
              <a:defRPr sz="4400" kern="1200">
                <a:solidFill>
                  <a:schemeClr val="tx1"/>
                </a:solidFill>
                <a:latin typeface="+mn-lt"/>
                <a:ea typeface="Tahoma" panose="020B0604030504040204" pitchFamily="34" charset="0"/>
                <a:cs typeface="Tahoma" panose="020B0604030504040204" pitchFamily="34" charset="0"/>
              </a:defRPr>
            </a:lvl1pPr>
          </a:lstStyle>
          <a:p>
            <a:pPr algn="ctr"/>
            <a:r>
              <a:rPr lang="en-US" sz="5400" b="1" dirty="0" smtClean="0"/>
              <a:t>Template Assembly for Detailed </a:t>
            </a:r>
            <a:br>
              <a:rPr lang="en-US" sz="5400" b="1" dirty="0" smtClean="0"/>
            </a:br>
            <a:r>
              <a:rPr lang="en-US" sz="5400" b="1" dirty="0" smtClean="0"/>
              <a:t>Urban Reconstruction</a:t>
            </a:r>
            <a:endParaRPr lang="en-US" sz="5400" b="1" dirty="0"/>
          </a:p>
        </p:txBody>
      </p:sp>
      <p:sp>
        <p:nvSpPr>
          <p:cNvPr id="4" name="Content Placeholder 2"/>
          <p:cNvSpPr txBox="1">
            <a:spLocks/>
          </p:cNvSpPr>
          <p:nvPr/>
        </p:nvSpPr>
        <p:spPr>
          <a:xfrm>
            <a:off x="1434192" y="5098803"/>
            <a:ext cx="10227129" cy="6166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i="1" dirty="0" smtClean="0">
                <a:latin typeface="+mn-lt"/>
              </a:rPr>
              <a:t>Liangliang Nan</a:t>
            </a:r>
            <a:r>
              <a:rPr lang="en-US" dirty="0" smtClean="0">
                <a:latin typeface="+mn-lt"/>
              </a:rPr>
              <a:t>, </a:t>
            </a:r>
            <a:r>
              <a:rPr lang="en-US" dirty="0" err="1" smtClean="0">
                <a:latin typeface="+mn-lt"/>
              </a:rPr>
              <a:t>Caigui</a:t>
            </a:r>
            <a:r>
              <a:rPr lang="en-US" dirty="0" smtClean="0">
                <a:latin typeface="+mn-lt"/>
              </a:rPr>
              <a:t> Jiang, Bernard </a:t>
            </a:r>
            <a:r>
              <a:rPr lang="en-US" dirty="0" err="1" smtClean="0">
                <a:latin typeface="+mn-lt"/>
              </a:rPr>
              <a:t>Ghanem</a:t>
            </a:r>
            <a:r>
              <a:rPr lang="en-US" dirty="0" smtClean="0">
                <a:latin typeface="+mn-lt"/>
              </a:rPr>
              <a:t>, and Peter </a:t>
            </a:r>
            <a:r>
              <a:rPr lang="en-US" dirty="0" err="1" smtClean="0">
                <a:latin typeface="+mn-lt"/>
              </a:rPr>
              <a:t>Wonka</a:t>
            </a:r>
            <a:endParaRPr lang="en-US" dirty="0">
              <a:latin typeface="+mn-lt"/>
            </a:endParaRPr>
          </a:p>
        </p:txBody>
      </p:sp>
      <p:pic>
        <p:nvPicPr>
          <p:cNvPr id="5" name="Picture 2" descr="C:\Users\nanl\Desktop\kaust_logo.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9721" y="5736075"/>
            <a:ext cx="800100" cy="7723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922356" y="5891401"/>
            <a:ext cx="5059844" cy="461665"/>
          </a:xfrm>
          <a:prstGeom prst="rect">
            <a:avLst/>
          </a:prstGeom>
          <a:noFill/>
        </p:spPr>
        <p:txBody>
          <a:bodyPr wrap="square" rtlCol="0">
            <a:spAutoFit/>
          </a:bodyPr>
          <a:lstStyle/>
          <a:p>
            <a:r>
              <a:rPr lang="en-US" sz="2400" dirty="0" smtClean="0"/>
              <a:t>Visual Computing Center, KAUST</a:t>
            </a:r>
            <a:endParaRPr lang="en-US" sz="2400" dirty="0"/>
          </a:p>
        </p:txBody>
      </p:sp>
      <p:pic>
        <p:nvPicPr>
          <p:cNvPr id="9" name="Picture 5" descr="http://static1.squarespace.com/static/5306572ce4b0c6a4f333b15c/t/53328681e4b0809d1a83c7f6/1429889273909/?format=1000w"/>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87045" y="184148"/>
            <a:ext cx="1206500" cy="12788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 descr="G:\projects\2014_TemplateAssembly\results\results_rendering\sig\1_b.pn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660070" y="3154179"/>
            <a:ext cx="4435475" cy="10682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G:\projects\2014_CityModeler\results\results_rendering\sigA\river_a_detail.pn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547755" y="3059157"/>
            <a:ext cx="4627303" cy="1163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4754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Related Work</a:t>
            </a:r>
            <a:endParaRPr lang="en-US" b="1" dirty="0"/>
          </a:p>
        </p:txBody>
      </p:sp>
      <p:sp>
        <p:nvSpPr>
          <p:cNvPr id="4" name="Slide Number Placeholder 3"/>
          <p:cNvSpPr>
            <a:spLocks noGrp="1"/>
          </p:cNvSpPr>
          <p:nvPr>
            <p:ph type="sldNum" sz="quarter" idx="12"/>
          </p:nvPr>
        </p:nvSpPr>
        <p:spPr/>
        <p:txBody>
          <a:bodyPr/>
          <a:lstStyle/>
          <a:p>
            <a:fld id="{3B5F642D-6A31-4596-8C22-CC368C1BDF36}" type="slidenum">
              <a:rPr lang="de-CH" smtClean="0"/>
              <a:t>10</a:t>
            </a:fld>
            <a:endParaRPr lang="de-CH" dirty="0"/>
          </a:p>
        </p:txBody>
      </p:sp>
      <p:sp>
        <p:nvSpPr>
          <p:cNvPr id="6" name="Content Placeholder 5"/>
          <p:cNvSpPr>
            <a:spLocks noGrp="1"/>
          </p:cNvSpPr>
          <p:nvPr>
            <p:ph idx="1"/>
          </p:nvPr>
        </p:nvSpPr>
        <p:spPr/>
        <p:txBody>
          <a:bodyPr/>
          <a:lstStyle/>
          <a:p>
            <a:r>
              <a:rPr lang="en-US" b="1" dirty="0" smtClean="0"/>
              <a:t>Hot topic</a:t>
            </a:r>
          </a:p>
          <a:p>
            <a:r>
              <a:rPr lang="en-US" b="1" dirty="0" smtClean="0"/>
              <a:t>Large number of tools and method</a:t>
            </a:r>
          </a:p>
          <a:p>
            <a:r>
              <a:rPr lang="en-US" b="1" dirty="0" smtClean="0"/>
              <a:t>Coarse model only</a:t>
            </a:r>
          </a:p>
          <a:p>
            <a:pPr lvl="1">
              <a:buFontTx/>
              <a:buChar char="-"/>
            </a:pPr>
            <a:r>
              <a:rPr lang="en-US" dirty="0" smtClean="0"/>
              <a:t>Facades are large textured polygons</a:t>
            </a:r>
          </a:p>
          <a:p>
            <a:pPr lvl="1">
              <a:buFontTx/>
              <a:buChar char="-"/>
            </a:pPr>
            <a:r>
              <a:rPr lang="en-US" dirty="0" smtClean="0"/>
              <a:t>Manual editing is required</a:t>
            </a:r>
          </a:p>
          <a:p>
            <a:pPr lvl="1">
              <a:buFontTx/>
              <a:buChar char="-"/>
            </a:pPr>
            <a:endParaRPr lang="en-US" dirty="0"/>
          </a:p>
        </p:txBody>
      </p:sp>
      <p:pic>
        <p:nvPicPr>
          <p:cNvPr id="8" name="Snagit_PPTEDE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32297" y="4604752"/>
            <a:ext cx="7549904" cy="1799073"/>
          </a:xfrm>
          <a:prstGeom prst="rect">
            <a:avLst/>
          </a:prstGeom>
        </p:spPr>
      </p:pic>
      <p:sp>
        <p:nvSpPr>
          <p:cNvPr id="15" name="Rectangle 14"/>
          <p:cNvSpPr/>
          <p:nvPr/>
        </p:nvSpPr>
        <p:spPr>
          <a:xfrm>
            <a:off x="5887368" y="4187795"/>
            <a:ext cx="3058851" cy="369332"/>
          </a:xfrm>
          <a:prstGeom prst="rect">
            <a:avLst/>
          </a:prstGeom>
        </p:spPr>
        <p:txBody>
          <a:bodyPr wrap="none">
            <a:spAutoFit/>
          </a:bodyPr>
          <a:lstStyle/>
          <a:p>
            <a:r>
              <a:rPr lang="en-US" dirty="0" smtClean="0"/>
              <a:t>[</a:t>
            </a:r>
            <a:r>
              <a:rPr lang="en-US" dirty="0" smtClean="0">
                <a:solidFill>
                  <a:srgbClr val="0000FF"/>
                </a:solidFill>
              </a:rPr>
              <a:t>Xiao </a:t>
            </a:r>
            <a:r>
              <a:rPr lang="en-US" i="1" dirty="0" smtClean="0">
                <a:solidFill>
                  <a:srgbClr val="0000FF"/>
                </a:solidFill>
              </a:rPr>
              <a:t>et al</a:t>
            </a:r>
            <a:r>
              <a:rPr lang="en-US" dirty="0" smtClean="0">
                <a:solidFill>
                  <a:srgbClr val="0000FF"/>
                </a:solidFill>
              </a:rPr>
              <a:t>. 08; </a:t>
            </a:r>
            <a:r>
              <a:rPr lang="en-US" dirty="0" err="1" smtClean="0">
                <a:solidFill>
                  <a:srgbClr val="0000FF"/>
                </a:solidFill>
              </a:rPr>
              <a:t>Arikan</a:t>
            </a:r>
            <a:r>
              <a:rPr lang="en-US" dirty="0" smtClean="0">
                <a:solidFill>
                  <a:srgbClr val="0000FF"/>
                </a:solidFill>
              </a:rPr>
              <a:t> </a:t>
            </a:r>
            <a:r>
              <a:rPr lang="en-US" i="1" dirty="0" smtClean="0">
                <a:solidFill>
                  <a:srgbClr val="0000FF"/>
                </a:solidFill>
              </a:rPr>
              <a:t>et al</a:t>
            </a:r>
            <a:r>
              <a:rPr lang="en-US" dirty="0" smtClean="0">
                <a:solidFill>
                  <a:srgbClr val="0000FF"/>
                </a:solidFill>
              </a:rPr>
              <a:t>. 13</a:t>
            </a:r>
            <a:r>
              <a:rPr lang="en-US" dirty="0" smtClean="0"/>
              <a:t>]</a:t>
            </a:r>
            <a:endParaRPr lang="en-US" dirty="0"/>
          </a:p>
        </p:txBody>
      </p:sp>
      <p:sp>
        <p:nvSpPr>
          <p:cNvPr id="16" name="Rectangle 15"/>
          <p:cNvSpPr/>
          <p:nvPr/>
        </p:nvSpPr>
        <p:spPr>
          <a:xfrm>
            <a:off x="5340858" y="6247734"/>
            <a:ext cx="1732782" cy="369332"/>
          </a:xfrm>
          <a:prstGeom prst="rect">
            <a:avLst/>
          </a:prstGeom>
        </p:spPr>
        <p:txBody>
          <a:bodyPr wrap="none">
            <a:spAutoFit/>
          </a:bodyPr>
          <a:lstStyle/>
          <a:p>
            <a:r>
              <a:rPr lang="en-US" dirty="0" smtClean="0"/>
              <a:t>[</a:t>
            </a:r>
            <a:r>
              <a:rPr lang="en-US" dirty="0" err="1" smtClean="0">
                <a:solidFill>
                  <a:srgbClr val="0000FF"/>
                </a:solidFill>
              </a:rPr>
              <a:t>Arikan</a:t>
            </a:r>
            <a:r>
              <a:rPr lang="en-US" dirty="0" smtClean="0">
                <a:solidFill>
                  <a:srgbClr val="0000FF"/>
                </a:solidFill>
              </a:rPr>
              <a:t> </a:t>
            </a:r>
            <a:r>
              <a:rPr lang="en-US" i="1" dirty="0" smtClean="0">
                <a:solidFill>
                  <a:srgbClr val="0000FF"/>
                </a:solidFill>
              </a:rPr>
              <a:t>et al</a:t>
            </a:r>
            <a:r>
              <a:rPr lang="en-US" dirty="0" smtClean="0">
                <a:solidFill>
                  <a:srgbClr val="0000FF"/>
                </a:solidFill>
              </a:rPr>
              <a:t>. 13</a:t>
            </a:r>
            <a:r>
              <a:rPr lang="en-US" dirty="0" smtClean="0"/>
              <a:t>]</a:t>
            </a:r>
            <a:endParaRPr lang="en-US" dirty="0"/>
          </a:p>
        </p:txBody>
      </p:sp>
    </p:spTree>
    <p:extLst>
      <p:ext uri="{BB962C8B-B14F-4D97-AF65-F5344CB8AC3E}">
        <p14:creationId xmlns:p14="http://schemas.microsoft.com/office/powerpoint/2010/main" val="15453444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Related Work</a:t>
            </a:r>
            <a:endParaRPr lang="en-US" b="1" dirty="0"/>
          </a:p>
        </p:txBody>
      </p:sp>
      <p:sp>
        <p:nvSpPr>
          <p:cNvPr id="4" name="Slide Number Placeholder 3"/>
          <p:cNvSpPr>
            <a:spLocks noGrp="1"/>
          </p:cNvSpPr>
          <p:nvPr>
            <p:ph type="sldNum" sz="quarter" idx="12"/>
          </p:nvPr>
        </p:nvSpPr>
        <p:spPr/>
        <p:txBody>
          <a:bodyPr/>
          <a:lstStyle/>
          <a:p>
            <a:fld id="{3B5F642D-6A31-4596-8C22-CC368C1BDF36}" type="slidenum">
              <a:rPr lang="de-CH" smtClean="0"/>
              <a:t>11</a:t>
            </a:fld>
            <a:endParaRPr lang="de-CH" dirty="0"/>
          </a:p>
        </p:txBody>
      </p:sp>
      <p:sp>
        <p:nvSpPr>
          <p:cNvPr id="6" name="Content Placeholder 5"/>
          <p:cNvSpPr>
            <a:spLocks noGrp="1"/>
          </p:cNvSpPr>
          <p:nvPr>
            <p:ph idx="1"/>
          </p:nvPr>
        </p:nvSpPr>
        <p:spPr/>
        <p:txBody>
          <a:bodyPr/>
          <a:lstStyle/>
          <a:p>
            <a:r>
              <a:rPr lang="en-US" b="1" dirty="0" smtClean="0"/>
              <a:t>Hot topic</a:t>
            </a:r>
          </a:p>
          <a:p>
            <a:r>
              <a:rPr lang="en-US" b="1" dirty="0" smtClean="0"/>
              <a:t>Large number of tools and method</a:t>
            </a:r>
          </a:p>
          <a:p>
            <a:r>
              <a:rPr lang="en-US" b="1" dirty="0" smtClean="0"/>
              <a:t>Coarse model only</a:t>
            </a:r>
          </a:p>
          <a:p>
            <a:pPr lvl="1">
              <a:buFontTx/>
              <a:buChar char="-"/>
            </a:pPr>
            <a:r>
              <a:rPr lang="en-US" dirty="0" smtClean="0"/>
              <a:t>Facades are large textured polygons</a:t>
            </a:r>
          </a:p>
          <a:p>
            <a:pPr lvl="1">
              <a:buFontTx/>
              <a:buChar char="-"/>
            </a:pPr>
            <a:r>
              <a:rPr lang="en-US" dirty="0" smtClean="0"/>
              <a:t>Manual editing is required</a:t>
            </a:r>
          </a:p>
          <a:p>
            <a:r>
              <a:rPr lang="en-US" b="1" dirty="0" smtClean="0"/>
              <a:t>Practice: </a:t>
            </a:r>
            <a:r>
              <a:rPr lang="en-US" dirty="0" smtClean="0"/>
              <a:t>almost </a:t>
            </a:r>
            <a:r>
              <a:rPr lang="en-US" dirty="0"/>
              <a:t>completely manually</a:t>
            </a:r>
            <a:endParaRPr lang="en-US" b="1" dirty="0"/>
          </a:p>
          <a:p>
            <a:pPr lvl="1">
              <a:buFontTx/>
              <a:buChar char="-"/>
            </a:pPr>
            <a:endParaRPr lang="en-US" dirty="0"/>
          </a:p>
        </p:txBody>
      </p:sp>
    </p:spTree>
    <p:extLst>
      <p:ext uri="{BB962C8B-B14F-4D97-AF65-F5344CB8AC3E}">
        <p14:creationId xmlns:p14="http://schemas.microsoft.com/office/powerpoint/2010/main" val="11211351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Overview</a:t>
            </a:r>
            <a:endParaRPr lang="en-US" b="1" dirty="0"/>
          </a:p>
        </p:txBody>
      </p:sp>
      <p:sp>
        <p:nvSpPr>
          <p:cNvPr id="7" name="Content Placeholder 2"/>
          <p:cNvSpPr>
            <a:spLocks noGrp="1"/>
          </p:cNvSpPr>
          <p:nvPr>
            <p:ph idx="1"/>
          </p:nvPr>
        </p:nvSpPr>
        <p:spPr>
          <a:xfrm>
            <a:off x="476250" y="1825625"/>
            <a:ext cx="11239500" cy="4184650"/>
          </a:xfrm>
        </p:spPr>
        <p:txBody>
          <a:bodyPr/>
          <a:lstStyle/>
          <a:p>
            <a:r>
              <a:rPr lang="en-US" b="1" dirty="0" smtClean="0"/>
              <a:t>Input: </a:t>
            </a:r>
            <a:r>
              <a:rPr lang="en-US" dirty="0" smtClean="0"/>
              <a:t>Ground-level images</a:t>
            </a:r>
          </a:p>
          <a:p>
            <a:r>
              <a:rPr lang="en-US" b="1" dirty="0" smtClean="0"/>
              <a:t>Pre-processing </a:t>
            </a:r>
            <a:r>
              <a:rPr lang="en-US" b="0" dirty="0" smtClean="0"/>
              <a:t>(existing techniques)</a:t>
            </a:r>
          </a:p>
          <a:p>
            <a:pPr lvl="1">
              <a:buFontTx/>
              <a:buChar char="-"/>
            </a:pPr>
            <a:r>
              <a:rPr lang="en-US" dirty="0" smtClean="0"/>
              <a:t>Point cloud generation</a:t>
            </a:r>
          </a:p>
          <a:p>
            <a:pPr lvl="1">
              <a:buFontTx/>
              <a:buChar char="-"/>
            </a:pPr>
            <a:r>
              <a:rPr lang="en-US" altLang="zh-CN" dirty="0" smtClean="0"/>
              <a:t>Coarse </a:t>
            </a:r>
            <a:r>
              <a:rPr lang="en-US" altLang="zh-CN" dirty="0"/>
              <a:t>model </a:t>
            </a:r>
            <a:r>
              <a:rPr lang="en-US" altLang="zh-CN" dirty="0" smtClean="0"/>
              <a:t>construction</a:t>
            </a:r>
          </a:p>
          <a:p>
            <a:pPr lvl="1">
              <a:buFontTx/>
              <a:buChar char="-"/>
            </a:pPr>
            <a:r>
              <a:rPr lang="en-US" altLang="zh-CN" dirty="0"/>
              <a:t>3D templates </a:t>
            </a:r>
            <a:r>
              <a:rPr lang="en-US" altLang="zh-CN" dirty="0" smtClean="0"/>
              <a:t>generation</a:t>
            </a:r>
            <a:endParaRPr lang="en-US" dirty="0"/>
          </a:p>
        </p:txBody>
      </p:sp>
      <p:pic>
        <p:nvPicPr>
          <p:cNvPr id="9" name="coars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360227" y="800100"/>
            <a:ext cx="3309257" cy="2481943"/>
          </a:xfrm>
          <a:prstGeom prst="rect">
            <a:avLst/>
          </a:prstGeom>
          <a:ln>
            <a:noFill/>
          </a:ln>
          <a:effectLst>
            <a:outerShdw blurRad="292100" dist="139700" dir="2700000" algn="tl" rotWithShape="0">
              <a:srgbClr val="333333">
                <a:alpha val="65000"/>
              </a:srgbClr>
            </a:outerShdw>
          </a:effectLst>
        </p:spPr>
      </p:pic>
      <p:pic>
        <p:nvPicPr>
          <p:cNvPr id="10" name="template.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8360227" y="3731076"/>
            <a:ext cx="3309257" cy="2481943"/>
          </a:xfrm>
          <a:prstGeom prst="rect">
            <a:avLst/>
          </a:prstGeom>
          <a:ln>
            <a:noFill/>
          </a:ln>
          <a:effectLst>
            <a:outerShdw blurRad="292100" dist="139700" dir="2700000" algn="tl" rotWithShape="0">
              <a:srgbClr val="333333">
                <a:alpha val="65000"/>
              </a:srgbClr>
            </a:outerShdw>
          </a:effectLst>
        </p:spPr>
      </p:pic>
      <p:sp>
        <p:nvSpPr>
          <p:cNvPr id="12" name="Slide Number Placeholder 3"/>
          <p:cNvSpPr>
            <a:spLocks noGrp="1"/>
          </p:cNvSpPr>
          <p:nvPr>
            <p:ph type="sldNum" sz="quarter" idx="12"/>
          </p:nvPr>
        </p:nvSpPr>
        <p:spPr>
          <a:xfrm>
            <a:off x="10591800" y="6356350"/>
            <a:ext cx="762000" cy="365125"/>
          </a:xfrm>
        </p:spPr>
        <p:txBody>
          <a:bodyPr/>
          <a:lstStyle/>
          <a:p>
            <a:fld id="{3B5F642D-6A31-4596-8C22-CC368C1BDF36}" type="slidenum">
              <a:rPr lang="de-CH" smtClean="0"/>
              <a:t>12</a:t>
            </a:fld>
            <a:endParaRPr lang="de-CH" dirty="0"/>
          </a:p>
        </p:txBody>
      </p:sp>
    </p:spTree>
    <p:extLst>
      <p:ext uri="{BB962C8B-B14F-4D97-AF65-F5344CB8AC3E}">
        <p14:creationId xmlns:p14="http://schemas.microsoft.com/office/powerpoint/2010/main" val="425294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fade">
                                      <p:cBhvr>
                                        <p:cTn id="10" dur="500"/>
                                        <p:tgtEl>
                                          <p:spTgt spid="7">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500"/>
                                        <p:tgtEl>
                                          <p:spTgt spid="7">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animEffect transition="in" filter="fade">
                                      <p:cBhvr>
                                        <p:cTn id="18" dur="500"/>
                                        <p:tgtEl>
                                          <p:spTgt spid="7">
                                            <p:txEl>
                                              <p:pRg st="4" end="4"/>
                                            </p:txEl>
                                          </p:spTgt>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1000"/>
                            </p:stCondLst>
                            <p:childTnLst>
                              <p:par>
                                <p:cTn id="27" presetID="1" presetClass="mediacall" presetSubtype="0" fill="hold" nodeType="afterEffect">
                                  <p:stCondLst>
                                    <p:cond delay="0"/>
                                  </p:stCondLst>
                                  <p:childTnLst>
                                    <p:cmd type="call" cmd="playFrom(0.0)">
                                      <p:cBhvr>
                                        <p:cTn id="28" dur="27199" fill="hold"/>
                                        <p:tgtEl>
                                          <p:spTgt spid="9"/>
                                        </p:tgtEl>
                                      </p:cBhvr>
                                    </p:cmd>
                                  </p:childTnLst>
                                </p:cTn>
                              </p:par>
                              <p:par>
                                <p:cTn id="29" presetID="1" presetClass="mediacall" presetSubtype="0" fill="hold" nodeType="withEffect">
                                  <p:stCondLst>
                                    <p:cond delay="0"/>
                                  </p:stCondLst>
                                  <p:childTnLst>
                                    <p:cmd type="call" cmd="playFrom(0.0)">
                                      <p:cBhvr>
                                        <p:cTn id="30" dur="285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remove" display="0">
                  <p:stCondLst>
                    <p:cond delay="indefinite"/>
                  </p:stCondLst>
                </p:cTn>
                <p:tgtEl>
                  <p:spTgt spid="9"/>
                </p:tgtEl>
              </p:cMediaNode>
            </p:video>
            <p:video>
              <p:cMediaNode vol="80000">
                <p:cTn id="32" repeatCount="indefinite" fill="remove" display="0">
                  <p:stCondLst>
                    <p:cond delay="indefinite"/>
                  </p:stCondLst>
                </p:cTn>
                <p:tgtEl>
                  <p:spTgt spid="10"/>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Overview</a:t>
            </a:r>
            <a:endParaRPr lang="en-US" b="1" dirty="0"/>
          </a:p>
        </p:txBody>
      </p:sp>
      <p:pic>
        <p:nvPicPr>
          <p:cNvPr id="6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8561" y="1900649"/>
            <a:ext cx="3789096" cy="146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7108" y="3565962"/>
            <a:ext cx="3692002" cy="233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895176" y="1920639"/>
            <a:ext cx="6879964" cy="144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3"/>
          <p:cNvSpPr>
            <a:spLocks noGrp="1"/>
          </p:cNvSpPr>
          <p:nvPr>
            <p:ph type="sldNum" sz="quarter" idx="12"/>
          </p:nvPr>
        </p:nvSpPr>
        <p:spPr>
          <a:xfrm>
            <a:off x="10591800" y="6356350"/>
            <a:ext cx="762000" cy="365125"/>
          </a:xfrm>
        </p:spPr>
        <p:txBody>
          <a:bodyPr/>
          <a:lstStyle/>
          <a:p>
            <a:fld id="{3B5F642D-6A31-4596-8C22-CC368C1BDF36}" type="slidenum">
              <a:rPr lang="de-CH" smtClean="0"/>
              <a:t>13</a:t>
            </a:fld>
            <a:endParaRPr lang="de-CH" dirty="0"/>
          </a:p>
        </p:txBody>
      </p:sp>
    </p:spTree>
    <p:extLst>
      <p:ext uri="{BB962C8B-B14F-4D97-AF65-F5344CB8AC3E}">
        <p14:creationId xmlns:p14="http://schemas.microsoft.com/office/powerpoint/2010/main" val="174444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Overview</a:t>
            </a:r>
            <a:endParaRPr lang="en-US" b="1" dirty="0"/>
          </a:p>
        </p:txBody>
      </p:sp>
      <p:pic>
        <p:nvPicPr>
          <p:cNvPr id="6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8561" y="1900649"/>
            <a:ext cx="3789096" cy="146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7108" y="3565962"/>
            <a:ext cx="3692002" cy="233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895176" y="1920639"/>
            <a:ext cx="6879964" cy="144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5"/>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417258" y="3588997"/>
            <a:ext cx="4251729" cy="228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3"/>
          <p:cNvSpPr>
            <a:spLocks noGrp="1"/>
          </p:cNvSpPr>
          <p:nvPr>
            <p:ph type="sldNum" sz="quarter" idx="12"/>
          </p:nvPr>
        </p:nvSpPr>
        <p:spPr>
          <a:xfrm>
            <a:off x="10591800" y="6356350"/>
            <a:ext cx="762000" cy="365125"/>
          </a:xfrm>
        </p:spPr>
        <p:txBody>
          <a:bodyPr/>
          <a:lstStyle/>
          <a:p>
            <a:fld id="{3B5F642D-6A31-4596-8C22-CC368C1BDF36}" type="slidenum">
              <a:rPr lang="de-CH" smtClean="0"/>
              <a:t>14</a:t>
            </a:fld>
            <a:endParaRPr lang="de-CH" dirty="0"/>
          </a:p>
        </p:txBody>
      </p:sp>
    </p:spTree>
    <p:extLst>
      <p:ext uri="{BB962C8B-B14F-4D97-AF65-F5344CB8AC3E}">
        <p14:creationId xmlns:p14="http://schemas.microsoft.com/office/powerpoint/2010/main" val="10245588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Overview</a:t>
            </a:r>
            <a:endParaRPr lang="en-US" b="1" dirty="0"/>
          </a:p>
        </p:txBody>
      </p:sp>
      <p:pic>
        <p:nvPicPr>
          <p:cNvPr id="6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8561" y="1900649"/>
            <a:ext cx="3789096" cy="146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7108" y="3565962"/>
            <a:ext cx="3692002" cy="233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895176" y="1920639"/>
            <a:ext cx="6879964" cy="144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5"/>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417258" y="3588997"/>
            <a:ext cx="4251729" cy="228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6"/>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859900" y="3580722"/>
            <a:ext cx="2915240" cy="228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3"/>
          <p:cNvSpPr>
            <a:spLocks noGrp="1"/>
          </p:cNvSpPr>
          <p:nvPr>
            <p:ph type="sldNum" sz="quarter" idx="12"/>
          </p:nvPr>
        </p:nvSpPr>
        <p:spPr>
          <a:xfrm>
            <a:off x="10591800" y="6356350"/>
            <a:ext cx="762000" cy="365125"/>
          </a:xfrm>
        </p:spPr>
        <p:txBody>
          <a:bodyPr/>
          <a:lstStyle/>
          <a:p>
            <a:fld id="{3B5F642D-6A31-4596-8C22-CC368C1BDF36}" type="slidenum">
              <a:rPr lang="de-CH" smtClean="0"/>
              <a:t>15</a:t>
            </a:fld>
            <a:endParaRPr lang="de-CH" dirty="0"/>
          </a:p>
        </p:txBody>
      </p:sp>
    </p:spTree>
    <p:extLst>
      <p:ext uri="{BB962C8B-B14F-4D97-AF65-F5344CB8AC3E}">
        <p14:creationId xmlns:p14="http://schemas.microsoft.com/office/powerpoint/2010/main" val="10245588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Coarse Model Optimization</a:t>
            </a:r>
          </a:p>
        </p:txBody>
      </p:sp>
      <p:sp>
        <p:nvSpPr>
          <p:cNvPr id="4" name="Slide Number Placeholder 3"/>
          <p:cNvSpPr>
            <a:spLocks noGrp="1"/>
          </p:cNvSpPr>
          <p:nvPr>
            <p:ph type="sldNum" sz="quarter" idx="12"/>
          </p:nvPr>
        </p:nvSpPr>
        <p:spPr/>
        <p:txBody>
          <a:bodyPr/>
          <a:lstStyle/>
          <a:p>
            <a:fld id="{3B5F642D-6A31-4596-8C22-CC368C1BDF36}" type="slidenum">
              <a:rPr lang="de-CH" smtClean="0"/>
              <a:t>16</a:t>
            </a:fld>
            <a:endParaRPr lang="de-CH" dirty="0"/>
          </a:p>
        </p:txBody>
      </p:sp>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7713" y="3898397"/>
            <a:ext cx="11163836" cy="2781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a:spLocks noGrp="1"/>
          </p:cNvSpPr>
          <p:nvPr>
            <p:ph idx="1"/>
          </p:nvPr>
        </p:nvSpPr>
        <p:spPr>
          <a:xfrm>
            <a:off x="476250" y="1825625"/>
            <a:ext cx="11239500" cy="4184650"/>
          </a:xfrm>
        </p:spPr>
        <p:txBody>
          <a:bodyPr/>
          <a:lstStyle/>
          <a:p>
            <a:r>
              <a:rPr lang="en-US" dirty="0" smtClean="0"/>
              <a:t>Initial coarse model</a:t>
            </a:r>
          </a:p>
          <a:p>
            <a:pPr lvl="1">
              <a:buFontTx/>
              <a:buChar char="-"/>
            </a:pPr>
            <a:r>
              <a:rPr lang="en-US" dirty="0" smtClean="0"/>
              <a:t>Textures are not aligned</a:t>
            </a:r>
          </a:p>
          <a:p>
            <a:pPr lvl="1">
              <a:buFontTx/>
              <a:buChar char="-"/>
            </a:pPr>
            <a:r>
              <a:rPr lang="en-US" dirty="0" smtClean="0"/>
              <a:t>Model has gaps and overlaps</a:t>
            </a:r>
            <a:endParaRPr lang="en-US" dirty="0"/>
          </a:p>
        </p:txBody>
      </p:sp>
      <p:sp>
        <p:nvSpPr>
          <p:cNvPr id="6" name="Freeform 5"/>
          <p:cNvSpPr/>
          <p:nvPr/>
        </p:nvSpPr>
        <p:spPr>
          <a:xfrm rot="21105417">
            <a:off x="1435554" y="3944467"/>
            <a:ext cx="2553122" cy="960506"/>
          </a:xfrm>
          <a:custGeom>
            <a:avLst/>
            <a:gdLst>
              <a:gd name="connsiteX0" fmla="*/ 419897 w 1131097"/>
              <a:gd name="connsiteY0" fmla="*/ 51303 h 1029203"/>
              <a:gd name="connsiteX1" fmla="*/ 115097 w 1131097"/>
              <a:gd name="connsiteY1" fmla="*/ 127503 h 1029203"/>
              <a:gd name="connsiteX2" fmla="*/ 26197 w 1131097"/>
              <a:gd name="connsiteY2" fmla="*/ 241803 h 1029203"/>
              <a:gd name="connsiteX3" fmla="*/ 797 w 1131097"/>
              <a:gd name="connsiteY3" fmla="*/ 419603 h 1029203"/>
              <a:gd name="connsiteX4" fmla="*/ 64297 w 1131097"/>
              <a:gd name="connsiteY4" fmla="*/ 673603 h 1029203"/>
              <a:gd name="connsiteX5" fmla="*/ 165897 w 1131097"/>
              <a:gd name="connsiteY5" fmla="*/ 826003 h 1029203"/>
              <a:gd name="connsiteX6" fmla="*/ 445297 w 1131097"/>
              <a:gd name="connsiteY6" fmla="*/ 991103 h 1029203"/>
              <a:gd name="connsiteX7" fmla="*/ 623097 w 1131097"/>
              <a:gd name="connsiteY7" fmla="*/ 1029203 h 1029203"/>
              <a:gd name="connsiteX8" fmla="*/ 927897 w 1131097"/>
              <a:gd name="connsiteY8" fmla="*/ 927603 h 1029203"/>
              <a:gd name="connsiteX9" fmla="*/ 1016797 w 1131097"/>
              <a:gd name="connsiteY9" fmla="*/ 838703 h 1029203"/>
              <a:gd name="connsiteX10" fmla="*/ 1105697 w 1131097"/>
              <a:gd name="connsiteY10" fmla="*/ 699003 h 1029203"/>
              <a:gd name="connsiteX11" fmla="*/ 1131097 w 1131097"/>
              <a:gd name="connsiteY11" fmla="*/ 508503 h 1029203"/>
              <a:gd name="connsiteX12" fmla="*/ 1118397 w 1131097"/>
              <a:gd name="connsiteY12" fmla="*/ 381503 h 1029203"/>
              <a:gd name="connsiteX13" fmla="*/ 1016797 w 1131097"/>
              <a:gd name="connsiteY13" fmla="*/ 216403 h 1029203"/>
              <a:gd name="connsiteX14" fmla="*/ 953297 w 1131097"/>
              <a:gd name="connsiteY14" fmla="*/ 165603 h 1029203"/>
              <a:gd name="connsiteX15" fmla="*/ 838997 w 1131097"/>
              <a:gd name="connsiteY15" fmla="*/ 102103 h 1029203"/>
              <a:gd name="connsiteX16" fmla="*/ 699297 w 1131097"/>
              <a:gd name="connsiteY16" fmla="*/ 64003 h 1029203"/>
              <a:gd name="connsiteX17" fmla="*/ 584997 w 1131097"/>
              <a:gd name="connsiteY17" fmla="*/ 38603 h 1029203"/>
              <a:gd name="connsiteX18" fmla="*/ 483397 w 1131097"/>
              <a:gd name="connsiteY18" fmla="*/ 25903 h 1029203"/>
              <a:gd name="connsiteX19" fmla="*/ 216697 w 1131097"/>
              <a:gd name="connsiteY19" fmla="*/ 503 h 1029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31097" h="1029203">
                <a:moveTo>
                  <a:pt x="419897" y="51303"/>
                </a:moveTo>
                <a:cubicBezTo>
                  <a:pt x="298326" y="60655"/>
                  <a:pt x="217442" y="47902"/>
                  <a:pt x="115097" y="127503"/>
                </a:cubicBezTo>
                <a:cubicBezTo>
                  <a:pt x="76997" y="157136"/>
                  <a:pt x="55830" y="203703"/>
                  <a:pt x="26197" y="241803"/>
                </a:cubicBezTo>
                <a:cubicBezTo>
                  <a:pt x="17730" y="301070"/>
                  <a:pt x="-4465" y="359966"/>
                  <a:pt x="797" y="419603"/>
                </a:cubicBezTo>
                <a:cubicBezTo>
                  <a:pt x="8468" y="506538"/>
                  <a:pt x="31450" y="592748"/>
                  <a:pt x="64297" y="673603"/>
                </a:cubicBezTo>
                <a:cubicBezTo>
                  <a:pt x="87276" y="730167"/>
                  <a:pt x="127085" y="778874"/>
                  <a:pt x="165897" y="826003"/>
                </a:cubicBezTo>
                <a:cubicBezTo>
                  <a:pt x="223893" y="896426"/>
                  <a:pt x="387465" y="969898"/>
                  <a:pt x="445297" y="991103"/>
                </a:cubicBezTo>
                <a:cubicBezTo>
                  <a:pt x="502204" y="1011969"/>
                  <a:pt x="563830" y="1016503"/>
                  <a:pt x="623097" y="1029203"/>
                </a:cubicBezTo>
                <a:cubicBezTo>
                  <a:pt x="735347" y="1003299"/>
                  <a:pt x="829783" y="993012"/>
                  <a:pt x="927897" y="927603"/>
                </a:cubicBezTo>
                <a:cubicBezTo>
                  <a:pt x="962766" y="904357"/>
                  <a:pt x="988607" y="869712"/>
                  <a:pt x="1016797" y="838703"/>
                </a:cubicBezTo>
                <a:cubicBezTo>
                  <a:pt x="1054347" y="797398"/>
                  <a:pt x="1078302" y="746944"/>
                  <a:pt x="1105697" y="699003"/>
                </a:cubicBezTo>
                <a:cubicBezTo>
                  <a:pt x="1124407" y="624163"/>
                  <a:pt x="1131097" y="608465"/>
                  <a:pt x="1131097" y="508503"/>
                </a:cubicBezTo>
                <a:cubicBezTo>
                  <a:pt x="1131097" y="465959"/>
                  <a:pt x="1128141" y="422917"/>
                  <a:pt x="1118397" y="381503"/>
                </a:cubicBezTo>
                <a:cubicBezTo>
                  <a:pt x="1102472" y="313821"/>
                  <a:pt x="1064839" y="264445"/>
                  <a:pt x="1016797" y="216403"/>
                </a:cubicBezTo>
                <a:cubicBezTo>
                  <a:pt x="997630" y="197236"/>
                  <a:pt x="976098" y="180261"/>
                  <a:pt x="953297" y="165603"/>
                </a:cubicBezTo>
                <a:cubicBezTo>
                  <a:pt x="916634" y="142034"/>
                  <a:pt x="879465" y="118290"/>
                  <a:pt x="838997" y="102103"/>
                </a:cubicBezTo>
                <a:cubicBezTo>
                  <a:pt x="794182" y="84177"/>
                  <a:pt x="746123" y="75710"/>
                  <a:pt x="699297" y="64003"/>
                </a:cubicBezTo>
                <a:cubicBezTo>
                  <a:pt x="661433" y="54537"/>
                  <a:pt x="623433" y="45386"/>
                  <a:pt x="584997" y="38603"/>
                </a:cubicBezTo>
                <a:cubicBezTo>
                  <a:pt x="551386" y="32672"/>
                  <a:pt x="517150" y="30966"/>
                  <a:pt x="483397" y="25903"/>
                </a:cubicBezTo>
                <a:cubicBezTo>
                  <a:pt x="272306" y="-5761"/>
                  <a:pt x="398114" y="503"/>
                  <a:pt x="216697" y="503"/>
                </a:cubicBezTo>
              </a:path>
            </a:pathLst>
          </a:cu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8639502" y="3851214"/>
            <a:ext cx="1907629" cy="2581136"/>
          </a:xfrm>
          <a:custGeom>
            <a:avLst/>
            <a:gdLst>
              <a:gd name="connsiteX0" fmla="*/ 419897 w 1131097"/>
              <a:gd name="connsiteY0" fmla="*/ 51303 h 1029203"/>
              <a:gd name="connsiteX1" fmla="*/ 115097 w 1131097"/>
              <a:gd name="connsiteY1" fmla="*/ 127503 h 1029203"/>
              <a:gd name="connsiteX2" fmla="*/ 26197 w 1131097"/>
              <a:gd name="connsiteY2" fmla="*/ 241803 h 1029203"/>
              <a:gd name="connsiteX3" fmla="*/ 797 w 1131097"/>
              <a:gd name="connsiteY3" fmla="*/ 419603 h 1029203"/>
              <a:gd name="connsiteX4" fmla="*/ 64297 w 1131097"/>
              <a:gd name="connsiteY4" fmla="*/ 673603 h 1029203"/>
              <a:gd name="connsiteX5" fmla="*/ 165897 w 1131097"/>
              <a:gd name="connsiteY5" fmla="*/ 826003 h 1029203"/>
              <a:gd name="connsiteX6" fmla="*/ 445297 w 1131097"/>
              <a:gd name="connsiteY6" fmla="*/ 991103 h 1029203"/>
              <a:gd name="connsiteX7" fmla="*/ 623097 w 1131097"/>
              <a:gd name="connsiteY7" fmla="*/ 1029203 h 1029203"/>
              <a:gd name="connsiteX8" fmla="*/ 927897 w 1131097"/>
              <a:gd name="connsiteY8" fmla="*/ 927603 h 1029203"/>
              <a:gd name="connsiteX9" fmla="*/ 1016797 w 1131097"/>
              <a:gd name="connsiteY9" fmla="*/ 838703 h 1029203"/>
              <a:gd name="connsiteX10" fmla="*/ 1105697 w 1131097"/>
              <a:gd name="connsiteY10" fmla="*/ 699003 h 1029203"/>
              <a:gd name="connsiteX11" fmla="*/ 1131097 w 1131097"/>
              <a:gd name="connsiteY11" fmla="*/ 508503 h 1029203"/>
              <a:gd name="connsiteX12" fmla="*/ 1118397 w 1131097"/>
              <a:gd name="connsiteY12" fmla="*/ 381503 h 1029203"/>
              <a:gd name="connsiteX13" fmla="*/ 1016797 w 1131097"/>
              <a:gd name="connsiteY13" fmla="*/ 216403 h 1029203"/>
              <a:gd name="connsiteX14" fmla="*/ 953297 w 1131097"/>
              <a:gd name="connsiteY14" fmla="*/ 165603 h 1029203"/>
              <a:gd name="connsiteX15" fmla="*/ 838997 w 1131097"/>
              <a:gd name="connsiteY15" fmla="*/ 102103 h 1029203"/>
              <a:gd name="connsiteX16" fmla="*/ 699297 w 1131097"/>
              <a:gd name="connsiteY16" fmla="*/ 64003 h 1029203"/>
              <a:gd name="connsiteX17" fmla="*/ 584997 w 1131097"/>
              <a:gd name="connsiteY17" fmla="*/ 38603 h 1029203"/>
              <a:gd name="connsiteX18" fmla="*/ 483397 w 1131097"/>
              <a:gd name="connsiteY18" fmla="*/ 25903 h 1029203"/>
              <a:gd name="connsiteX19" fmla="*/ 216697 w 1131097"/>
              <a:gd name="connsiteY19" fmla="*/ 503 h 1029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31097" h="1029203">
                <a:moveTo>
                  <a:pt x="419897" y="51303"/>
                </a:moveTo>
                <a:cubicBezTo>
                  <a:pt x="298326" y="60655"/>
                  <a:pt x="217442" y="47902"/>
                  <a:pt x="115097" y="127503"/>
                </a:cubicBezTo>
                <a:cubicBezTo>
                  <a:pt x="76997" y="157136"/>
                  <a:pt x="55830" y="203703"/>
                  <a:pt x="26197" y="241803"/>
                </a:cubicBezTo>
                <a:cubicBezTo>
                  <a:pt x="17730" y="301070"/>
                  <a:pt x="-4465" y="359966"/>
                  <a:pt x="797" y="419603"/>
                </a:cubicBezTo>
                <a:cubicBezTo>
                  <a:pt x="8468" y="506538"/>
                  <a:pt x="31450" y="592748"/>
                  <a:pt x="64297" y="673603"/>
                </a:cubicBezTo>
                <a:cubicBezTo>
                  <a:pt x="87276" y="730167"/>
                  <a:pt x="127085" y="778874"/>
                  <a:pt x="165897" y="826003"/>
                </a:cubicBezTo>
                <a:cubicBezTo>
                  <a:pt x="223893" y="896426"/>
                  <a:pt x="387465" y="969898"/>
                  <a:pt x="445297" y="991103"/>
                </a:cubicBezTo>
                <a:cubicBezTo>
                  <a:pt x="502204" y="1011969"/>
                  <a:pt x="563830" y="1016503"/>
                  <a:pt x="623097" y="1029203"/>
                </a:cubicBezTo>
                <a:cubicBezTo>
                  <a:pt x="735347" y="1003299"/>
                  <a:pt x="829783" y="993012"/>
                  <a:pt x="927897" y="927603"/>
                </a:cubicBezTo>
                <a:cubicBezTo>
                  <a:pt x="962766" y="904357"/>
                  <a:pt x="988607" y="869712"/>
                  <a:pt x="1016797" y="838703"/>
                </a:cubicBezTo>
                <a:cubicBezTo>
                  <a:pt x="1054347" y="797398"/>
                  <a:pt x="1078302" y="746944"/>
                  <a:pt x="1105697" y="699003"/>
                </a:cubicBezTo>
                <a:cubicBezTo>
                  <a:pt x="1124407" y="624163"/>
                  <a:pt x="1131097" y="608465"/>
                  <a:pt x="1131097" y="508503"/>
                </a:cubicBezTo>
                <a:cubicBezTo>
                  <a:pt x="1131097" y="465959"/>
                  <a:pt x="1128141" y="422917"/>
                  <a:pt x="1118397" y="381503"/>
                </a:cubicBezTo>
                <a:cubicBezTo>
                  <a:pt x="1102472" y="313821"/>
                  <a:pt x="1064839" y="264445"/>
                  <a:pt x="1016797" y="216403"/>
                </a:cubicBezTo>
                <a:cubicBezTo>
                  <a:pt x="997630" y="197236"/>
                  <a:pt x="976098" y="180261"/>
                  <a:pt x="953297" y="165603"/>
                </a:cubicBezTo>
                <a:cubicBezTo>
                  <a:pt x="916634" y="142034"/>
                  <a:pt x="879465" y="118290"/>
                  <a:pt x="838997" y="102103"/>
                </a:cubicBezTo>
                <a:cubicBezTo>
                  <a:pt x="794182" y="84177"/>
                  <a:pt x="746123" y="75710"/>
                  <a:pt x="699297" y="64003"/>
                </a:cubicBezTo>
                <a:cubicBezTo>
                  <a:pt x="661433" y="54537"/>
                  <a:pt x="623433" y="45386"/>
                  <a:pt x="584997" y="38603"/>
                </a:cubicBezTo>
                <a:cubicBezTo>
                  <a:pt x="551386" y="32672"/>
                  <a:pt x="517150" y="30966"/>
                  <a:pt x="483397" y="25903"/>
                </a:cubicBezTo>
                <a:cubicBezTo>
                  <a:pt x="272306" y="-5761"/>
                  <a:pt x="398114" y="503"/>
                  <a:pt x="216697" y="503"/>
                </a:cubicBezTo>
              </a:path>
            </a:pathLst>
          </a:cu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50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Coarse Model Optimization</a:t>
            </a:r>
          </a:p>
        </p:txBody>
      </p:sp>
      <p:pic>
        <p:nvPicPr>
          <p:cNvPr id="9221"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78375" y="1317414"/>
            <a:ext cx="6523717" cy="476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Freeform 22"/>
          <p:cNvSpPr/>
          <p:nvPr/>
        </p:nvSpPr>
        <p:spPr>
          <a:xfrm>
            <a:off x="5791200" y="2569933"/>
            <a:ext cx="781050" cy="1128906"/>
          </a:xfrm>
          <a:custGeom>
            <a:avLst/>
            <a:gdLst>
              <a:gd name="connsiteX0" fmla="*/ 419897 w 1131097"/>
              <a:gd name="connsiteY0" fmla="*/ 51303 h 1029203"/>
              <a:gd name="connsiteX1" fmla="*/ 115097 w 1131097"/>
              <a:gd name="connsiteY1" fmla="*/ 127503 h 1029203"/>
              <a:gd name="connsiteX2" fmla="*/ 26197 w 1131097"/>
              <a:gd name="connsiteY2" fmla="*/ 241803 h 1029203"/>
              <a:gd name="connsiteX3" fmla="*/ 797 w 1131097"/>
              <a:gd name="connsiteY3" fmla="*/ 419603 h 1029203"/>
              <a:gd name="connsiteX4" fmla="*/ 64297 w 1131097"/>
              <a:gd name="connsiteY4" fmla="*/ 673603 h 1029203"/>
              <a:gd name="connsiteX5" fmla="*/ 165897 w 1131097"/>
              <a:gd name="connsiteY5" fmla="*/ 826003 h 1029203"/>
              <a:gd name="connsiteX6" fmla="*/ 445297 w 1131097"/>
              <a:gd name="connsiteY6" fmla="*/ 991103 h 1029203"/>
              <a:gd name="connsiteX7" fmla="*/ 623097 w 1131097"/>
              <a:gd name="connsiteY7" fmla="*/ 1029203 h 1029203"/>
              <a:gd name="connsiteX8" fmla="*/ 927897 w 1131097"/>
              <a:gd name="connsiteY8" fmla="*/ 927603 h 1029203"/>
              <a:gd name="connsiteX9" fmla="*/ 1016797 w 1131097"/>
              <a:gd name="connsiteY9" fmla="*/ 838703 h 1029203"/>
              <a:gd name="connsiteX10" fmla="*/ 1105697 w 1131097"/>
              <a:gd name="connsiteY10" fmla="*/ 699003 h 1029203"/>
              <a:gd name="connsiteX11" fmla="*/ 1131097 w 1131097"/>
              <a:gd name="connsiteY11" fmla="*/ 508503 h 1029203"/>
              <a:gd name="connsiteX12" fmla="*/ 1118397 w 1131097"/>
              <a:gd name="connsiteY12" fmla="*/ 381503 h 1029203"/>
              <a:gd name="connsiteX13" fmla="*/ 1016797 w 1131097"/>
              <a:gd name="connsiteY13" fmla="*/ 216403 h 1029203"/>
              <a:gd name="connsiteX14" fmla="*/ 953297 w 1131097"/>
              <a:gd name="connsiteY14" fmla="*/ 165603 h 1029203"/>
              <a:gd name="connsiteX15" fmla="*/ 838997 w 1131097"/>
              <a:gd name="connsiteY15" fmla="*/ 102103 h 1029203"/>
              <a:gd name="connsiteX16" fmla="*/ 699297 w 1131097"/>
              <a:gd name="connsiteY16" fmla="*/ 64003 h 1029203"/>
              <a:gd name="connsiteX17" fmla="*/ 584997 w 1131097"/>
              <a:gd name="connsiteY17" fmla="*/ 38603 h 1029203"/>
              <a:gd name="connsiteX18" fmla="*/ 483397 w 1131097"/>
              <a:gd name="connsiteY18" fmla="*/ 25903 h 1029203"/>
              <a:gd name="connsiteX19" fmla="*/ 216697 w 1131097"/>
              <a:gd name="connsiteY19" fmla="*/ 503 h 1029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31097" h="1029203">
                <a:moveTo>
                  <a:pt x="419897" y="51303"/>
                </a:moveTo>
                <a:cubicBezTo>
                  <a:pt x="298326" y="60655"/>
                  <a:pt x="217442" y="47902"/>
                  <a:pt x="115097" y="127503"/>
                </a:cubicBezTo>
                <a:cubicBezTo>
                  <a:pt x="76997" y="157136"/>
                  <a:pt x="55830" y="203703"/>
                  <a:pt x="26197" y="241803"/>
                </a:cubicBezTo>
                <a:cubicBezTo>
                  <a:pt x="17730" y="301070"/>
                  <a:pt x="-4465" y="359966"/>
                  <a:pt x="797" y="419603"/>
                </a:cubicBezTo>
                <a:cubicBezTo>
                  <a:pt x="8468" y="506538"/>
                  <a:pt x="31450" y="592748"/>
                  <a:pt x="64297" y="673603"/>
                </a:cubicBezTo>
                <a:cubicBezTo>
                  <a:pt x="87276" y="730167"/>
                  <a:pt x="127085" y="778874"/>
                  <a:pt x="165897" y="826003"/>
                </a:cubicBezTo>
                <a:cubicBezTo>
                  <a:pt x="223893" y="896426"/>
                  <a:pt x="387465" y="969898"/>
                  <a:pt x="445297" y="991103"/>
                </a:cubicBezTo>
                <a:cubicBezTo>
                  <a:pt x="502204" y="1011969"/>
                  <a:pt x="563830" y="1016503"/>
                  <a:pt x="623097" y="1029203"/>
                </a:cubicBezTo>
                <a:cubicBezTo>
                  <a:pt x="735347" y="1003299"/>
                  <a:pt x="829783" y="993012"/>
                  <a:pt x="927897" y="927603"/>
                </a:cubicBezTo>
                <a:cubicBezTo>
                  <a:pt x="962766" y="904357"/>
                  <a:pt x="988607" y="869712"/>
                  <a:pt x="1016797" y="838703"/>
                </a:cubicBezTo>
                <a:cubicBezTo>
                  <a:pt x="1054347" y="797398"/>
                  <a:pt x="1078302" y="746944"/>
                  <a:pt x="1105697" y="699003"/>
                </a:cubicBezTo>
                <a:cubicBezTo>
                  <a:pt x="1124407" y="624163"/>
                  <a:pt x="1131097" y="608465"/>
                  <a:pt x="1131097" y="508503"/>
                </a:cubicBezTo>
                <a:cubicBezTo>
                  <a:pt x="1131097" y="465959"/>
                  <a:pt x="1128141" y="422917"/>
                  <a:pt x="1118397" y="381503"/>
                </a:cubicBezTo>
                <a:cubicBezTo>
                  <a:pt x="1102472" y="313821"/>
                  <a:pt x="1064839" y="264445"/>
                  <a:pt x="1016797" y="216403"/>
                </a:cubicBezTo>
                <a:cubicBezTo>
                  <a:pt x="997630" y="197236"/>
                  <a:pt x="976098" y="180261"/>
                  <a:pt x="953297" y="165603"/>
                </a:cubicBezTo>
                <a:cubicBezTo>
                  <a:pt x="916634" y="142034"/>
                  <a:pt x="879465" y="118290"/>
                  <a:pt x="838997" y="102103"/>
                </a:cubicBezTo>
                <a:cubicBezTo>
                  <a:pt x="794182" y="84177"/>
                  <a:pt x="746123" y="75710"/>
                  <a:pt x="699297" y="64003"/>
                </a:cubicBezTo>
                <a:cubicBezTo>
                  <a:pt x="661433" y="54537"/>
                  <a:pt x="623433" y="45386"/>
                  <a:pt x="584997" y="38603"/>
                </a:cubicBezTo>
                <a:cubicBezTo>
                  <a:pt x="551386" y="32672"/>
                  <a:pt x="517150" y="30966"/>
                  <a:pt x="483397" y="25903"/>
                </a:cubicBezTo>
                <a:cubicBezTo>
                  <a:pt x="272306" y="-5761"/>
                  <a:pt x="398114" y="503"/>
                  <a:pt x="216697" y="503"/>
                </a:cubicBezTo>
              </a:path>
            </a:pathLst>
          </a:cu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9829800" y="3920483"/>
            <a:ext cx="2086592" cy="1032518"/>
          </a:xfrm>
          <a:custGeom>
            <a:avLst/>
            <a:gdLst>
              <a:gd name="connsiteX0" fmla="*/ 419897 w 1131097"/>
              <a:gd name="connsiteY0" fmla="*/ 51303 h 1029203"/>
              <a:gd name="connsiteX1" fmla="*/ 115097 w 1131097"/>
              <a:gd name="connsiteY1" fmla="*/ 127503 h 1029203"/>
              <a:gd name="connsiteX2" fmla="*/ 26197 w 1131097"/>
              <a:gd name="connsiteY2" fmla="*/ 241803 h 1029203"/>
              <a:gd name="connsiteX3" fmla="*/ 797 w 1131097"/>
              <a:gd name="connsiteY3" fmla="*/ 419603 h 1029203"/>
              <a:gd name="connsiteX4" fmla="*/ 64297 w 1131097"/>
              <a:gd name="connsiteY4" fmla="*/ 673603 h 1029203"/>
              <a:gd name="connsiteX5" fmla="*/ 165897 w 1131097"/>
              <a:gd name="connsiteY5" fmla="*/ 826003 h 1029203"/>
              <a:gd name="connsiteX6" fmla="*/ 445297 w 1131097"/>
              <a:gd name="connsiteY6" fmla="*/ 991103 h 1029203"/>
              <a:gd name="connsiteX7" fmla="*/ 623097 w 1131097"/>
              <a:gd name="connsiteY7" fmla="*/ 1029203 h 1029203"/>
              <a:gd name="connsiteX8" fmla="*/ 927897 w 1131097"/>
              <a:gd name="connsiteY8" fmla="*/ 927603 h 1029203"/>
              <a:gd name="connsiteX9" fmla="*/ 1016797 w 1131097"/>
              <a:gd name="connsiteY9" fmla="*/ 838703 h 1029203"/>
              <a:gd name="connsiteX10" fmla="*/ 1105697 w 1131097"/>
              <a:gd name="connsiteY10" fmla="*/ 699003 h 1029203"/>
              <a:gd name="connsiteX11" fmla="*/ 1131097 w 1131097"/>
              <a:gd name="connsiteY11" fmla="*/ 508503 h 1029203"/>
              <a:gd name="connsiteX12" fmla="*/ 1118397 w 1131097"/>
              <a:gd name="connsiteY12" fmla="*/ 381503 h 1029203"/>
              <a:gd name="connsiteX13" fmla="*/ 1016797 w 1131097"/>
              <a:gd name="connsiteY13" fmla="*/ 216403 h 1029203"/>
              <a:gd name="connsiteX14" fmla="*/ 953297 w 1131097"/>
              <a:gd name="connsiteY14" fmla="*/ 165603 h 1029203"/>
              <a:gd name="connsiteX15" fmla="*/ 838997 w 1131097"/>
              <a:gd name="connsiteY15" fmla="*/ 102103 h 1029203"/>
              <a:gd name="connsiteX16" fmla="*/ 699297 w 1131097"/>
              <a:gd name="connsiteY16" fmla="*/ 64003 h 1029203"/>
              <a:gd name="connsiteX17" fmla="*/ 584997 w 1131097"/>
              <a:gd name="connsiteY17" fmla="*/ 38603 h 1029203"/>
              <a:gd name="connsiteX18" fmla="*/ 483397 w 1131097"/>
              <a:gd name="connsiteY18" fmla="*/ 25903 h 1029203"/>
              <a:gd name="connsiteX19" fmla="*/ 216697 w 1131097"/>
              <a:gd name="connsiteY19" fmla="*/ 503 h 1029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31097" h="1029203">
                <a:moveTo>
                  <a:pt x="419897" y="51303"/>
                </a:moveTo>
                <a:cubicBezTo>
                  <a:pt x="298326" y="60655"/>
                  <a:pt x="217442" y="47902"/>
                  <a:pt x="115097" y="127503"/>
                </a:cubicBezTo>
                <a:cubicBezTo>
                  <a:pt x="76997" y="157136"/>
                  <a:pt x="55830" y="203703"/>
                  <a:pt x="26197" y="241803"/>
                </a:cubicBezTo>
                <a:cubicBezTo>
                  <a:pt x="17730" y="301070"/>
                  <a:pt x="-4465" y="359966"/>
                  <a:pt x="797" y="419603"/>
                </a:cubicBezTo>
                <a:cubicBezTo>
                  <a:pt x="8468" y="506538"/>
                  <a:pt x="31450" y="592748"/>
                  <a:pt x="64297" y="673603"/>
                </a:cubicBezTo>
                <a:cubicBezTo>
                  <a:pt x="87276" y="730167"/>
                  <a:pt x="127085" y="778874"/>
                  <a:pt x="165897" y="826003"/>
                </a:cubicBezTo>
                <a:cubicBezTo>
                  <a:pt x="223893" y="896426"/>
                  <a:pt x="387465" y="969898"/>
                  <a:pt x="445297" y="991103"/>
                </a:cubicBezTo>
                <a:cubicBezTo>
                  <a:pt x="502204" y="1011969"/>
                  <a:pt x="563830" y="1016503"/>
                  <a:pt x="623097" y="1029203"/>
                </a:cubicBezTo>
                <a:cubicBezTo>
                  <a:pt x="735347" y="1003299"/>
                  <a:pt x="829783" y="993012"/>
                  <a:pt x="927897" y="927603"/>
                </a:cubicBezTo>
                <a:cubicBezTo>
                  <a:pt x="962766" y="904357"/>
                  <a:pt x="988607" y="869712"/>
                  <a:pt x="1016797" y="838703"/>
                </a:cubicBezTo>
                <a:cubicBezTo>
                  <a:pt x="1054347" y="797398"/>
                  <a:pt x="1078302" y="746944"/>
                  <a:pt x="1105697" y="699003"/>
                </a:cubicBezTo>
                <a:cubicBezTo>
                  <a:pt x="1124407" y="624163"/>
                  <a:pt x="1131097" y="608465"/>
                  <a:pt x="1131097" y="508503"/>
                </a:cubicBezTo>
                <a:cubicBezTo>
                  <a:pt x="1131097" y="465959"/>
                  <a:pt x="1128141" y="422917"/>
                  <a:pt x="1118397" y="381503"/>
                </a:cubicBezTo>
                <a:cubicBezTo>
                  <a:pt x="1102472" y="313821"/>
                  <a:pt x="1064839" y="264445"/>
                  <a:pt x="1016797" y="216403"/>
                </a:cubicBezTo>
                <a:cubicBezTo>
                  <a:pt x="997630" y="197236"/>
                  <a:pt x="976098" y="180261"/>
                  <a:pt x="953297" y="165603"/>
                </a:cubicBezTo>
                <a:cubicBezTo>
                  <a:pt x="916634" y="142034"/>
                  <a:pt x="879465" y="118290"/>
                  <a:pt x="838997" y="102103"/>
                </a:cubicBezTo>
                <a:cubicBezTo>
                  <a:pt x="794182" y="84177"/>
                  <a:pt x="746123" y="75710"/>
                  <a:pt x="699297" y="64003"/>
                </a:cubicBezTo>
                <a:cubicBezTo>
                  <a:pt x="661433" y="54537"/>
                  <a:pt x="623433" y="45386"/>
                  <a:pt x="584997" y="38603"/>
                </a:cubicBezTo>
                <a:cubicBezTo>
                  <a:pt x="551386" y="32672"/>
                  <a:pt x="517150" y="30966"/>
                  <a:pt x="483397" y="25903"/>
                </a:cubicBezTo>
                <a:cubicBezTo>
                  <a:pt x="272306" y="-5761"/>
                  <a:pt x="398114" y="503"/>
                  <a:pt x="216697" y="503"/>
                </a:cubicBezTo>
              </a:path>
            </a:pathLst>
          </a:cu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a:spLocks noGrp="1"/>
          </p:cNvSpPr>
          <p:nvPr>
            <p:ph idx="1"/>
          </p:nvPr>
        </p:nvSpPr>
        <p:spPr>
          <a:xfrm>
            <a:off x="476250" y="1825625"/>
            <a:ext cx="11239500" cy="4184650"/>
          </a:xfrm>
        </p:spPr>
        <p:txBody>
          <a:bodyPr/>
          <a:lstStyle/>
          <a:p>
            <a:r>
              <a:rPr lang="en-US" dirty="0" smtClean="0"/>
              <a:t>Problems</a:t>
            </a:r>
          </a:p>
          <a:p>
            <a:pPr lvl="1">
              <a:buFontTx/>
              <a:buChar char="-"/>
            </a:pPr>
            <a:r>
              <a:rPr lang="en-US" dirty="0" smtClean="0"/>
              <a:t>Missing detection</a:t>
            </a:r>
          </a:p>
          <a:p>
            <a:pPr lvl="1">
              <a:buFontTx/>
              <a:buChar char="-"/>
            </a:pPr>
            <a:r>
              <a:rPr lang="en-US" dirty="0" smtClean="0"/>
              <a:t>Misalignment</a:t>
            </a:r>
            <a:endParaRPr lang="en-US" dirty="0"/>
          </a:p>
          <a:p>
            <a:pPr lvl="1">
              <a:buFontTx/>
              <a:buChar char="-"/>
            </a:pPr>
            <a:endParaRPr lang="en-US" dirty="0"/>
          </a:p>
          <a:p>
            <a:r>
              <a:rPr lang="en-US" dirty="0" smtClean="0"/>
              <a:t>Optimization</a:t>
            </a:r>
          </a:p>
          <a:p>
            <a:pPr lvl="1">
              <a:buFontTx/>
              <a:buChar char="-"/>
            </a:pPr>
            <a:r>
              <a:rPr lang="en-US" dirty="0" smtClean="0"/>
              <a:t>Geometry</a:t>
            </a:r>
          </a:p>
          <a:p>
            <a:pPr lvl="1">
              <a:buFontTx/>
              <a:buChar char="-"/>
            </a:pPr>
            <a:r>
              <a:rPr lang="en-US" dirty="0" smtClean="0"/>
              <a:t>Appearance</a:t>
            </a:r>
            <a:endParaRPr lang="en-US" dirty="0"/>
          </a:p>
        </p:txBody>
      </p:sp>
      <p:sp>
        <p:nvSpPr>
          <p:cNvPr id="8" name="Slide Number Placeholder 3"/>
          <p:cNvSpPr>
            <a:spLocks noGrp="1"/>
          </p:cNvSpPr>
          <p:nvPr>
            <p:ph type="sldNum" sz="quarter" idx="12"/>
          </p:nvPr>
        </p:nvSpPr>
        <p:spPr>
          <a:xfrm>
            <a:off x="10591800" y="6356350"/>
            <a:ext cx="762000" cy="365125"/>
          </a:xfrm>
        </p:spPr>
        <p:txBody>
          <a:bodyPr/>
          <a:lstStyle/>
          <a:p>
            <a:fld id="{3B5F642D-6A31-4596-8C22-CC368C1BDF36}" type="slidenum">
              <a:rPr lang="de-CH" smtClean="0"/>
              <a:t>17</a:t>
            </a:fld>
            <a:endParaRPr lang="de-CH" dirty="0"/>
          </a:p>
        </p:txBody>
      </p:sp>
    </p:spTree>
    <p:extLst>
      <p:ext uri="{BB962C8B-B14F-4D97-AF65-F5344CB8AC3E}">
        <p14:creationId xmlns:p14="http://schemas.microsoft.com/office/powerpoint/2010/main" val="277568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fade">
                                      <p:cBhvr>
                                        <p:cTn id="7" dur="500"/>
                                        <p:tgtEl>
                                          <p:spTgt spid="7">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5" end="5"/>
                                            </p:txEl>
                                          </p:spTgt>
                                        </p:tgtEl>
                                        <p:attrNameLst>
                                          <p:attrName>style.visibility</p:attrName>
                                        </p:attrNameLst>
                                      </p:cBhvr>
                                      <p:to>
                                        <p:strVal val="visible"/>
                                      </p:to>
                                    </p:set>
                                    <p:animEffect transition="in" filter="fade">
                                      <p:cBhvr>
                                        <p:cTn id="10" dur="500"/>
                                        <p:tgtEl>
                                          <p:spTgt spid="7">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animEffect transition="in" filter="fade">
                                      <p:cBhvr>
                                        <p:cTn id="13"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9" descr="G:\projects\CityModeler\results\comparison_for_optimization\texture_initial.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39624" t="6646" r="41587" b="66433"/>
          <a:stretch/>
        </p:blipFill>
        <p:spPr bwMode="auto">
          <a:xfrm>
            <a:off x="7707837" y="3883440"/>
            <a:ext cx="3831021" cy="2395621"/>
          </a:xfrm>
          <a:prstGeom prst="rect">
            <a:avLst/>
          </a:prstGeom>
          <a:noFill/>
          <a:extLst>
            <a:ext uri="{909E8E84-426E-40DD-AFC4-6F175D3DCCD1}">
              <a14:hiddenFill xmlns:a14="http://schemas.microsoft.com/office/drawing/2010/main">
                <a:solidFill>
                  <a:srgbClr val="FFFFFF"/>
                </a:solidFill>
              </a14:hiddenFill>
            </a:ext>
          </a:extLst>
        </p:spPr>
      </p:pic>
      <p:sp>
        <p:nvSpPr>
          <p:cNvPr id="44" name="Trapezoid 43"/>
          <p:cNvSpPr/>
          <p:nvPr/>
        </p:nvSpPr>
        <p:spPr>
          <a:xfrm rot="228967">
            <a:off x="7238594" y="4370822"/>
            <a:ext cx="4427554" cy="1158835"/>
          </a:xfrm>
          <a:prstGeom prst="trapezoid">
            <a:avLst>
              <a:gd name="adj" fmla="val 49011"/>
            </a:avLst>
          </a:prstGeom>
          <a:solidFill>
            <a:schemeClr val="accent1">
              <a:alpha val="67000"/>
            </a:schemeClr>
          </a:solidFill>
          <a:scene3d>
            <a:camera prst="orthographicFront">
              <a:rot lat="1866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a:t>Coarse Model Optimization</a:t>
            </a:r>
            <a:endParaRPr lang="en-US" dirty="0"/>
          </a:p>
        </p:txBody>
      </p:sp>
      <p:sp>
        <p:nvSpPr>
          <p:cNvPr id="4" name="Slide Number Placeholder 3"/>
          <p:cNvSpPr>
            <a:spLocks noGrp="1"/>
          </p:cNvSpPr>
          <p:nvPr>
            <p:ph type="sldNum" sz="quarter" idx="12"/>
          </p:nvPr>
        </p:nvSpPr>
        <p:spPr/>
        <p:txBody>
          <a:bodyPr/>
          <a:lstStyle/>
          <a:p>
            <a:fld id="{3B5F642D-6A31-4596-8C22-CC368C1BDF36}" type="slidenum">
              <a:rPr lang="de-CH" smtClean="0"/>
              <a:t>18</a:t>
            </a:fld>
            <a:endParaRPr lang="de-CH" dirty="0"/>
          </a:p>
        </p:txBody>
      </p:sp>
      <p:sp>
        <p:nvSpPr>
          <p:cNvPr id="6" name="Content Placeholder 2"/>
          <p:cNvSpPr>
            <a:spLocks noGrp="1"/>
          </p:cNvSpPr>
          <p:nvPr>
            <p:ph idx="1"/>
          </p:nvPr>
        </p:nvSpPr>
        <p:spPr>
          <a:xfrm>
            <a:off x="476250" y="1825625"/>
            <a:ext cx="11239500" cy="4184650"/>
          </a:xfrm>
        </p:spPr>
        <p:txBody>
          <a:bodyPr/>
          <a:lstStyle/>
          <a:p>
            <a:r>
              <a:rPr lang="en-US" dirty="0" smtClean="0"/>
              <a:t>Energy</a:t>
            </a:r>
            <a:endParaRPr lang="en-US" dirty="0"/>
          </a:p>
        </p:txBody>
      </p:sp>
      <p:grpSp>
        <p:nvGrpSpPr>
          <p:cNvPr id="22" name="Group 21"/>
          <p:cNvGrpSpPr/>
          <p:nvPr/>
        </p:nvGrpSpPr>
        <p:grpSpPr>
          <a:xfrm>
            <a:off x="2087781" y="2511273"/>
            <a:ext cx="3181362" cy="710299"/>
            <a:chOff x="2087781" y="2511273"/>
            <a:chExt cx="3181362" cy="710299"/>
          </a:xfrm>
        </p:grpSpPr>
        <p:pic>
          <p:nvPicPr>
            <p:cNvPr id="10242"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808189" y="2519998"/>
              <a:ext cx="1460954" cy="70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2087781" y="2511273"/>
              <a:ext cx="1635128" cy="701574"/>
              <a:chOff x="2153093" y="2511273"/>
              <a:chExt cx="1635128" cy="701574"/>
            </a:xfrm>
          </p:grpSpPr>
          <p:pic>
            <p:nvPicPr>
              <p:cNvPr id="15"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439878" y="2511273"/>
                <a:ext cx="348343" cy="70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153093" y="2511273"/>
                <a:ext cx="1292222" cy="70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23" name="Rectangle 22"/>
          <p:cNvSpPr/>
          <p:nvPr/>
        </p:nvSpPr>
        <p:spPr>
          <a:xfrm>
            <a:off x="6077267" y="2339779"/>
            <a:ext cx="4552400" cy="830997"/>
          </a:xfrm>
          <a:prstGeom prst="rect">
            <a:avLst/>
          </a:prstGeom>
        </p:spPr>
        <p:txBody>
          <a:bodyPr wrap="none">
            <a:spAutoFit/>
          </a:bodyPr>
          <a:lstStyle/>
          <a:p>
            <a:r>
              <a:rPr lang="en-US" sz="2400" dirty="0" smtClean="0"/>
              <a:t>Geometry-appearance consistency</a:t>
            </a:r>
          </a:p>
          <a:p>
            <a:r>
              <a:rPr lang="en-US" altLang="zh-CN" sz="2400" dirty="0" smtClean="0"/>
              <a:t> (Face-image alignment)</a:t>
            </a:r>
            <a:endParaRPr lang="en-US" sz="2400" dirty="0"/>
          </a:p>
        </p:txBody>
      </p:sp>
      <p:sp>
        <p:nvSpPr>
          <p:cNvPr id="24" name="Rectangle 23"/>
          <p:cNvSpPr/>
          <p:nvPr/>
        </p:nvSpPr>
        <p:spPr>
          <a:xfrm>
            <a:off x="4201695" y="2519998"/>
            <a:ext cx="1047489" cy="701574"/>
          </a:xfrm>
          <a:prstGeom prst="rect">
            <a:avLst/>
          </a:prstGeom>
          <a:noFill/>
          <a:ln w="28575">
            <a:solidFill>
              <a:srgbClr val="FF000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9" descr="G:\projects\CityModeler\results\comparison_for_optimization\texture_initial.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95616" y="4244420"/>
            <a:ext cx="4383938" cy="1913476"/>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p:cNvGrpSpPr/>
          <p:nvPr/>
        </p:nvGrpSpPr>
        <p:grpSpPr>
          <a:xfrm rot="177339">
            <a:off x="7848772" y="3970228"/>
            <a:ext cx="3550197" cy="537275"/>
            <a:chOff x="5064195" y="3340739"/>
            <a:chExt cx="3550197" cy="537275"/>
          </a:xfrm>
        </p:grpSpPr>
        <p:cxnSp>
          <p:nvCxnSpPr>
            <p:cNvPr id="49" name="Straight Connector 48"/>
            <p:cNvCxnSpPr/>
            <p:nvPr/>
          </p:nvCxnSpPr>
          <p:spPr>
            <a:xfrm rot="21422661">
              <a:off x="5064195" y="3777564"/>
              <a:ext cx="3408247" cy="10045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6521699" y="3340739"/>
              <a:ext cx="2092693" cy="400110"/>
            </a:xfrm>
            <a:prstGeom prst="rect">
              <a:avLst/>
            </a:prstGeom>
            <a:noFill/>
          </p:spPr>
          <p:txBody>
            <a:bodyPr wrap="square" rtlCol="0">
              <a:spAutoFit/>
            </a:bodyPr>
            <a:lstStyle/>
            <a:p>
              <a:r>
                <a:rPr lang="en-US" sz="2000" dirty="0" smtClean="0">
                  <a:solidFill>
                    <a:srgbClr val="FF0000"/>
                  </a:solidFill>
                </a:rPr>
                <a:t>Model edge</a:t>
              </a:r>
              <a:endParaRPr lang="en-US" sz="2000" dirty="0">
                <a:solidFill>
                  <a:srgbClr val="FF0000"/>
                </a:solidFill>
              </a:endParaRPr>
            </a:p>
          </p:txBody>
        </p:sp>
      </p:grpSp>
      <p:grpSp>
        <p:nvGrpSpPr>
          <p:cNvPr id="54" name="Group 53"/>
          <p:cNvGrpSpPr/>
          <p:nvPr/>
        </p:nvGrpSpPr>
        <p:grpSpPr>
          <a:xfrm>
            <a:off x="7837602" y="4460809"/>
            <a:ext cx="3281248" cy="589752"/>
            <a:chOff x="5231756" y="3646406"/>
            <a:chExt cx="3281248" cy="589752"/>
          </a:xfrm>
        </p:grpSpPr>
        <p:cxnSp>
          <p:nvCxnSpPr>
            <p:cNvPr id="27" name="Straight Connector 26"/>
            <p:cNvCxnSpPr/>
            <p:nvPr/>
          </p:nvCxnSpPr>
          <p:spPr>
            <a:xfrm>
              <a:off x="5231756" y="3646406"/>
              <a:ext cx="3281248" cy="237433"/>
            </a:xfrm>
            <a:prstGeom prst="line">
              <a:avLst/>
            </a:prstGeom>
            <a:ln w="34925">
              <a:solidFill>
                <a:srgbClr val="0000FF"/>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rot="340461">
              <a:off x="6498868" y="3836048"/>
              <a:ext cx="1941402" cy="400110"/>
            </a:xfrm>
            <a:prstGeom prst="rect">
              <a:avLst/>
            </a:prstGeom>
            <a:noFill/>
            <a:scene3d>
              <a:camera prst="orthographicFront">
                <a:rot lat="0" lon="0" rev="120000"/>
              </a:camera>
              <a:lightRig rig="threePt" dir="t"/>
            </a:scene3d>
          </p:spPr>
          <p:txBody>
            <a:bodyPr wrap="square" rtlCol="0">
              <a:spAutoFit/>
            </a:bodyPr>
            <a:lstStyle/>
            <a:p>
              <a:r>
                <a:rPr lang="en-US" sz="2000" dirty="0" smtClean="0">
                  <a:solidFill>
                    <a:srgbClr val="0000FF"/>
                  </a:solidFill>
                </a:rPr>
                <a:t>Image segment</a:t>
              </a:r>
              <a:endParaRPr lang="en-US" sz="2000" dirty="0">
                <a:solidFill>
                  <a:srgbClr val="0000FF"/>
                </a:solidFill>
              </a:endParaRPr>
            </a:p>
          </p:txBody>
        </p:sp>
      </p:grpSp>
      <p:sp>
        <p:nvSpPr>
          <p:cNvPr id="9" name="Rectangle 8"/>
          <p:cNvSpPr/>
          <p:nvPr/>
        </p:nvSpPr>
        <p:spPr>
          <a:xfrm>
            <a:off x="2481944" y="4403106"/>
            <a:ext cx="898060" cy="527028"/>
          </a:xfrm>
          <a:prstGeom prst="rect">
            <a:avLst/>
          </a:prstGeom>
          <a:noFill/>
          <a:ln w="254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50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4"/>
                                        </p:tgtEl>
                                        <p:attrNameLst>
                                          <p:attrName>r</p:attrName>
                                        </p:attrNameLst>
                                      </p:cBhvr>
                                    </p:animRot>
                                    <p:animRot by="-240000">
                                      <p:cBhvr>
                                        <p:cTn id="7" dur="200" fill="hold">
                                          <p:stCondLst>
                                            <p:cond delay="200"/>
                                          </p:stCondLst>
                                        </p:cTn>
                                        <p:tgtEl>
                                          <p:spTgt spid="54"/>
                                        </p:tgtEl>
                                        <p:attrNameLst>
                                          <p:attrName>r</p:attrName>
                                        </p:attrNameLst>
                                      </p:cBhvr>
                                    </p:animRot>
                                    <p:animRot by="240000">
                                      <p:cBhvr>
                                        <p:cTn id="8" dur="200" fill="hold">
                                          <p:stCondLst>
                                            <p:cond delay="400"/>
                                          </p:stCondLst>
                                        </p:cTn>
                                        <p:tgtEl>
                                          <p:spTgt spid="54"/>
                                        </p:tgtEl>
                                        <p:attrNameLst>
                                          <p:attrName>r</p:attrName>
                                        </p:attrNameLst>
                                      </p:cBhvr>
                                    </p:animRot>
                                    <p:animRot by="-240000">
                                      <p:cBhvr>
                                        <p:cTn id="9" dur="200" fill="hold">
                                          <p:stCondLst>
                                            <p:cond delay="600"/>
                                          </p:stCondLst>
                                        </p:cTn>
                                        <p:tgtEl>
                                          <p:spTgt spid="54"/>
                                        </p:tgtEl>
                                        <p:attrNameLst>
                                          <p:attrName>r</p:attrName>
                                        </p:attrNameLst>
                                      </p:cBhvr>
                                    </p:animRot>
                                    <p:animRot by="120000">
                                      <p:cBhvr>
                                        <p:cTn id="10" dur="200" fill="hold">
                                          <p:stCondLst>
                                            <p:cond delay="800"/>
                                          </p:stCondLst>
                                        </p:cTn>
                                        <p:tgtEl>
                                          <p:spTgt spid="5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52"/>
                                        </p:tgtEl>
                                        <p:attrNameLst>
                                          <p:attrName>r</p:attrName>
                                        </p:attrNameLst>
                                      </p:cBhvr>
                                    </p:animRot>
                                    <p:animRot by="-240000">
                                      <p:cBhvr>
                                        <p:cTn id="20" dur="200" fill="hold">
                                          <p:stCondLst>
                                            <p:cond delay="200"/>
                                          </p:stCondLst>
                                        </p:cTn>
                                        <p:tgtEl>
                                          <p:spTgt spid="52"/>
                                        </p:tgtEl>
                                        <p:attrNameLst>
                                          <p:attrName>r</p:attrName>
                                        </p:attrNameLst>
                                      </p:cBhvr>
                                    </p:animRot>
                                    <p:animRot by="240000">
                                      <p:cBhvr>
                                        <p:cTn id="21" dur="200" fill="hold">
                                          <p:stCondLst>
                                            <p:cond delay="400"/>
                                          </p:stCondLst>
                                        </p:cTn>
                                        <p:tgtEl>
                                          <p:spTgt spid="52"/>
                                        </p:tgtEl>
                                        <p:attrNameLst>
                                          <p:attrName>r</p:attrName>
                                        </p:attrNameLst>
                                      </p:cBhvr>
                                    </p:animRot>
                                    <p:animRot by="-240000">
                                      <p:cBhvr>
                                        <p:cTn id="22" dur="200" fill="hold">
                                          <p:stCondLst>
                                            <p:cond delay="600"/>
                                          </p:stCondLst>
                                        </p:cTn>
                                        <p:tgtEl>
                                          <p:spTgt spid="52"/>
                                        </p:tgtEl>
                                        <p:attrNameLst>
                                          <p:attrName>r</p:attrName>
                                        </p:attrNameLst>
                                      </p:cBhvr>
                                    </p:animRot>
                                    <p:animRot by="120000">
                                      <p:cBhvr>
                                        <p:cTn id="23" dur="200" fill="hold">
                                          <p:stCondLst>
                                            <p:cond delay="800"/>
                                          </p:stCondLst>
                                        </p:cTn>
                                        <p:tgtEl>
                                          <p:spTgt spid="52"/>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32" presetClass="emph" presetSubtype="0" fill="hold" grpId="1" nodeType="clickEffect">
                                  <p:stCondLst>
                                    <p:cond delay="0"/>
                                  </p:stCondLst>
                                  <p:childTnLst>
                                    <p:animRot by="120000">
                                      <p:cBhvr>
                                        <p:cTn id="27" dur="100" fill="hold">
                                          <p:stCondLst>
                                            <p:cond delay="0"/>
                                          </p:stCondLst>
                                        </p:cTn>
                                        <p:tgtEl>
                                          <p:spTgt spid="44"/>
                                        </p:tgtEl>
                                        <p:attrNameLst>
                                          <p:attrName>r</p:attrName>
                                        </p:attrNameLst>
                                      </p:cBhvr>
                                    </p:animRot>
                                    <p:animRot by="-240000">
                                      <p:cBhvr>
                                        <p:cTn id="28" dur="200" fill="hold">
                                          <p:stCondLst>
                                            <p:cond delay="200"/>
                                          </p:stCondLst>
                                        </p:cTn>
                                        <p:tgtEl>
                                          <p:spTgt spid="44"/>
                                        </p:tgtEl>
                                        <p:attrNameLst>
                                          <p:attrName>r</p:attrName>
                                        </p:attrNameLst>
                                      </p:cBhvr>
                                    </p:animRot>
                                    <p:animRot by="240000">
                                      <p:cBhvr>
                                        <p:cTn id="29" dur="200" fill="hold">
                                          <p:stCondLst>
                                            <p:cond delay="400"/>
                                          </p:stCondLst>
                                        </p:cTn>
                                        <p:tgtEl>
                                          <p:spTgt spid="44"/>
                                        </p:tgtEl>
                                        <p:attrNameLst>
                                          <p:attrName>r</p:attrName>
                                        </p:attrNameLst>
                                      </p:cBhvr>
                                    </p:animRot>
                                    <p:animRot by="-240000">
                                      <p:cBhvr>
                                        <p:cTn id="30" dur="200" fill="hold">
                                          <p:stCondLst>
                                            <p:cond delay="600"/>
                                          </p:stCondLst>
                                        </p:cTn>
                                        <p:tgtEl>
                                          <p:spTgt spid="44"/>
                                        </p:tgtEl>
                                        <p:attrNameLst>
                                          <p:attrName>r</p:attrName>
                                        </p:attrNameLst>
                                      </p:cBhvr>
                                    </p:animRot>
                                    <p:animRot by="120000">
                                      <p:cBhvr>
                                        <p:cTn id="31" dur="200" fill="hold">
                                          <p:stCondLst>
                                            <p:cond delay="800"/>
                                          </p:stCondLst>
                                        </p:cTn>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380356" y="3161724"/>
            <a:ext cx="2414587" cy="70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b="1" dirty="0"/>
              <a:t>Coarse Model Optimization</a:t>
            </a:r>
            <a:endParaRPr lang="en-US" dirty="0"/>
          </a:p>
        </p:txBody>
      </p:sp>
      <p:sp>
        <p:nvSpPr>
          <p:cNvPr id="4" name="Slide Number Placeholder 3"/>
          <p:cNvSpPr>
            <a:spLocks noGrp="1"/>
          </p:cNvSpPr>
          <p:nvPr>
            <p:ph type="sldNum" sz="quarter" idx="12"/>
          </p:nvPr>
        </p:nvSpPr>
        <p:spPr/>
        <p:txBody>
          <a:bodyPr/>
          <a:lstStyle/>
          <a:p>
            <a:fld id="{3B5F642D-6A31-4596-8C22-CC368C1BDF36}" type="slidenum">
              <a:rPr lang="de-CH" smtClean="0"/>
              <a:t>19</a:t>
            </a:fld>
            <a:endParaRPr lang="de-CH" dirty="0"/>
          </a:p>
        </p:txBody>
      </p:sp>
      <p:sp>
        <p:nvSpPr>
          <p:cNvPr id="6" name="Content Placeholder 2"/>
          <p:cNvSpPr>
            <a:spLocks noGrp="1"/>
          </p:cNvSpPr>
          <p:nvPr>
            <p:ph idx="1"/>
          </p:nvPr>
        </p:nvSpPr>
        <p:spPr>
          <a:xfrm>
            <a:off x="476250" y="1825625"/>
            <a:ext cx="11239500" cy="4184650"/>
          </a:xfrm>
        </p:spPr>
        <p:txBody>
          <a:bodyPr/>
          <a:lstStyle/>
          <a:p>
            <a:r>
              <a:rPr lang="en-US" dirty="0" smtClean="0"/>
              <a:t>Energy</a:t>
            </a:r>
            <a:endParaRPr lang="en-US" dirty="0"/>
          </a:p>
        </p:txBody>
      </p:sp>
      <p:grpSp>
        <p:nvGrpSpPr>
          <p:cNvPr id="22" name="Group 21"/>
          <p:cNvGrpSpPr/>
          <p:nvPr/>
        </p:nvGrpSpPr>
        <p:grpSpPr>
          <a:xfrm>
            <a:off x="2087781" y="2511273"/>
            <a:ext cx="3181362" cy="710299"/>
            <a:chOff x="2087781" y="2511273"/>
            <a:chExt cx="3181362" cy="710299"/>
          </a:xfrm>
        </p:grpSpPr>
        <p:pic>
          <p:nvPicPr>
            <p:cNvPr id="10242"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808189" y="2519998"/>
              <a:ext cx="1460954" cy="70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2087781" y="2511273"/>
              <a:ext cx="1635128" cy="701574"/>
              <a:chOff x="2153093" y="2511273"/>
              <a:chExt cx="1635128" cy="701574"/>
            </a:xfrm>
          </p:grpSpPr>
          <p:pic>
            <p:nvPicPr>
              <p:cNvPr id="15"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439878" y="2511273"/>
                <a:ext cx="348343" cy="70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153093" y="2511273"/>
                <a:ext cx="1292222" cy="70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24" name="Rectangle 23"/>
          <p:cNvSpPr/>
          <p:nvPr/>
        </p:nvSpPr>
        <p:spPr>
          <a:xfrm>
            <a:off x="4246145" y="3107973"/>
            <a:ext cx="1548797" cy="701574"/>
          </a:xfrm>
          <a:prstGeom prst="rect">
            <a:avLst/>
          </a:prstGeom>
          <a:noFill/>
          <a:ln w="28575">
            <a:solidFill>
              <a:srgbClr val="FF000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095999" y="3274094"/>
            <a:ext cx="1744132" cy="461665"/>
          </a:xfrm>
          <a:prstGeom prst="rect">
            <a:avLst/>
          </a:prstGeom>
        </p:spPr>
        <p:txBody>
          <a:bodyPr wrap="none">
            <a:spAutoFit/>
          </a:bodyPr>
          <a:lstStyle/>
          <a:p>
            <a:r>
              <a:rPr lang="en-US" sz="2400" dirty="0"/>
              <a:t>D</a:t>
            </a:r>
            <a:r>
              <a:rPr lang="en-US" sz="2400" dirty="0" smtClean="0"/>
              <a:t>ata fidelity</a:t>
            </a:r>
            <a:endParaRPr lang="en-US" sz="2400" dirty="0"/>
          </a:p>
        </p:txBody>
      </p:sp>
      <p:pic>
        <p:nvPicPr>
          <p:cNvPr id="14" name="Snagit_PPT121E"/>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777663" y="2282669"/>
            <a:ext cx="4284329" cy="2352181"/>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954768" y="5086350"/>
            <a:ext cx="7858083" cy="1011181"/>
          </a:xfrm>
          <a:prstGeom prst="rect">
            <a:avLst/>
          </a:prstGeom>
        </p:spPr>
      </p:pic>
    </p:spTree>
    <p:extLst>
      <p:ext uri="{BB962C8B-B14F-4D97-AF65-F5344CB8AC3E}">
        <p14:creationId xmlns:p14="http://schemas.microsoft.com/office/powerpoint/2010/main" val="11244599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nagit_PPTB93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9103" y="1357340"/>
            <a:ext cx="5762445" cy="2512465"/>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lstStyle/>
          <a:p>
            <a:r>
              <a:rPr lang="en-US" b="1" dirty="0" smtClean="0"/>
              <a:t>Reconstruction from Images</a:t>
            </a:r>
            <a:endParaRPr lang="en-US" b="1" dirty="0"/>
          </a:p>
        </p:txBody>
      </p:sp>
      <p:sp>
        <p:nvSpPr>
          <p:cNvPr id="4" name="Slide Number Placeholder 3"/>
          <p:cNvSpPr>
            <a:spLocks noGrp="1"/>
          </p:cNvSpPr>
          <p:nvPr>
            <p:ph type="sldNum" sz="quarter" idx="12"/>
          </p:nvPr>
        </p:nvSpPr>
        <p:spPr/>
        <p:txBody>
          <a:bodyPr/>
          <a:lstStyle/>
          <a:p>
            <a:fld id="{3B5F642D-6A31-4596-8C22-CC368C1BDF36}" type="slidenum">
              <a:rPr lang="de-CH" smtClean="0"/>
              <a:t>2</a:t>
            </a:fld>
            <a:endParaRPr lang="de-CH" dirty="0"/>
          </a:p>
        </p:txBody>
      </p:sp>
      <p:sp>
        <p:nvSpPr>
          <p:cNvPr id="13" name="Rectangle 12"/>
          <p:cNvSpPr/>
          <p:nvPr/>
        </p:nvSpPr>
        <p:spPr>
          <a:xfrm>
            <a:off x="5258331" y="6178034"/>
            <a:ext cx="5119914" cy="369332"/>
          </a:xfrm>
          <a:prstGeom prst="rect">
            <a:avLst/>
          </a:prstGeom>
        </p:spPr>
        <p:txBody>
          <a:bodyPr wrap="square">
            <a:spAutoFit/>
          </a:bodyPr>
          <a:lstStyle/>
          <a:p>
            <a:r>
              <a:rPr lang="en-US" dirty="0" smtClean="0"/>
              <a:t>[</a:t>
            </a:r>
            <a:r>
              <a:rPr lang="en-US" dirty="0" smtClean="0">
                <a:solidFill>
                  <a:srgbClr val="0000FF"/>
                </a:solidFill>
              </a:rPr>
              <a:t>Furukawa </a:t>
            </a:r>
            <a:r>
              <a:rPr lang="en-US" i="1" dirty="0" smtClean="0">
                <a:solidFill>
                  <a:srgbClr val="0000FF"/>
                </a:solidFill>
              </a:rPr>
              <a:t>et al</a:t>
            </a:r>
            <a:r>
              <a:rPr lang="en-US" dirty="0" smtClean="0">
                <a:solidFill>
                  <a:srgbClr val="0000FF"/>
                </a:solidFill>
              </a:rPr>
              <a:t>. 2010</a:t>
            </a:r>
            <a:r>
              <a:rPr lang="en-US" dirty="0" smtClean="0"/>
              <a:t>]</a:t>
            </a:r>
            <a:endParaRPr lang="en-US" dirty="0"/>
          </a:p>
        </p:txBody>
      </p:sp>
      <p:pic>
        <p:nvPicPr>
          <p:cNvPr id="7" name="Snagit_PPT685B"/>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45475" y="4041950"/>
            <a:ext cx="3733617" cy="2102175"/>
          </a:xfrm>
          <a:prstGeom prst="rect">
            <a:avLst/>
          </a:prstGeom>
          <a:ln>
            <a:noFill/>
          </a:ln>
          <a:effectLst>
            <a:outerShdw blurRad="190500" algn="tl" rotWithShape="0">
              <a:srgbClr val="000000">
                <a:alpha val="70000"/>
              </a:srgbClr>
            </a:outerShdw>
          </a:effectLst>
        </p:spPr>
      </p:pic>
      <p:pic>
        <p:nvPicPr>
          <p:cNvPr id="10" name="Snagit_PPTED2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12670" y="4052175"/>
            <a:ext cx="4299407" cy="20919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369841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380356" y="3161724"/>
            <a:ext cx="2414587" cy="70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381491" y="3803450"/>
            <a:ext cx="1912144" cy="70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b="1" dirty="0"/>
              <a:t>Coarse Model Optimization</a:t>
            </a:r>
            <a:endParaRPr lang="en-US" dirty="0"/>
          </a:p>
        </p:txBody>
      </p:sp>
      <p:sp>
        <p:nvSpPr>
          <p:cNvPr id="4" name="Slide Number Placeholder 3"/>
          <p:cNvSpPr>
            <a:spLocks noGrp="1"/>
          </p:cNvSpPr>
          <p:nvPr>
            <p:ph type="sldNum" sz="quarter" idx="12"/>
          </p:nvPr>
        </p:nvSpPr>
        <p:spPr/>
        <p:txBody>
          <a:bodyPr/>
          <a:lstStyle/>
          <a:p>
            <a:fld id="{3B5F642D-6A31-4596-8C22-CC368C1BDF36}" type="slidenum">
              <a:rPr lang="de-CH" smtClean="0"/>
              <a:t>20</a:t>
            </a:fld>
            <a:endParaRPr lang="de-CH" dirty="0"/>
          </a:p>
        </p:txBody>
      </p:sp>
      <p:sp>
        <p:nvSpPr>
          <p:cNvPr id="6" name="Content Placeholder 2"/>
          <p:cNvSpPr>
            <a:spLocks noGrp="1"/>
          </p:cNvSpPr>
          <p:nvPr>
            <p:ph idx="1"/>
          </p:nvPr>
        </p:nvSpPr>
        <p:spPr>
          <a:xfrm>
            <a:off x="476250" y="1825625"/>
            <a:ext cx="11239500" cy="4184650"/>
          </a:xfrm>
        </p:spPr>
        <p:txBody>
          <a:bodyPr/>
          <a:lstStyle/>
          <a:p>
            <a:r>
              <a:rPr lang="en-US" dirty="0" smtClean="0"/>
              <a:t>Energy</a:t>
            </a:r>
            <a:endParaRPr lang="en-US" dirty="0"/>
          </a:p>
        </p:txBody>
      </p:sp>
      <p:grpSp>
        <p:nvGrpSpPr>
          <p:cNvPr id="22" name="Group 21"/>
          <p:cNvGrpSpPr/>
          <p:nvPr/>
        </p:nvGrpSpPr>
        <p:grpSpPr>
          <a:xfrm>
            <a:off x="2087781" y="2511273"/>
            <a:ext cx="3181362" cy="710299"/>
            <a:chOff x="2087781" y="2511273"/>
            <a:chExt cx="3181362" cy="710299"/>
          </a:xfrm>
        </p:grpSpPr>
        <p:pic>
          <p:nvPicPr>
            <p:cNvPr id="10242"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808189" y="2519998"/>
              <a:ext cx="1460954" cy="70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2087781" y="2511273"/>
              <a:ext cx="1635128" cy="701574"/>
              <a:chOff x="2153093" y="2511273"/>
              <a:chExt cx="1635128" cy="701574"/>
            </a:xfrm>
          </p:grpSpPr>
          <p:pic>
            <p:nvPicPr>
              <p:cNvPr id="15"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439878" y="2511273"/>
                <a:ext cx="348343" cy="70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2153093" y="2511273"/>
                <a:ext cx="1292222" cy="70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24" name="Rectangle 23"/>
          <p:cNvSpPr/>
          <p:nvPr/>
        </p:nvSpPr>
        <p:spPr>
          <a:xfrm>
            <a:off x="4246147" y="3822300"/>
            <a:ext cx="1145004" cy="641926"/>
          </a:xfrm>
          <a:prstGeom prst="rect">
            <a:avLst/>
          </a:prstGeom>
          <a:noFill/>
          <a:ln w="28575">
            <a:solidFill>
              <a:srgbClr val="FF000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581649" y="3912430"/>
            <a:ext cx="2075761" cy="461665"/>
          </a:xfrm>
          <a:prstGeom prst="rect">
            <a:avLst/>
          </a:prstGeom>
        </p:spPr>
        <p:txBody>
          <a:bodyPr wrap="none">
            <a:spAutoFit/>
          </a:bodyPr>
          <a:lstStyle/>
          <a:p>
            <a:r>
              <a:rPr lang="en-US" sz="2400" dirty="0" smtClean="0"/>
              <a:t>Face geometry</a:t>
            </a:r>
            <a:endParaRPr lang="en-US" sz="2400" dirty="0"/>
          </a:p>
        </p:txBody>
      </p:sp>
      <p:sp>
        <p:nvSpPr>
          <p:cNvPr id="7" name="Rectangle 6"/>
          <p:cNvSpPr/>
          <p:nvPr/>
        </p:nvSpPr>
        <p:spPr>
          <a:xfrm>
            <a:off x="5993718" y="4958834"/>
            <a:ext cx="1945854" cy="461665"/>
          </a:xfrm>
          <a:prstGeom prst="rect">
            <a:avLst/>
          </a:prstGeom>
        </p:spPr>
        <p:txBody>
          <a:bodyPr wrap="none">
            <a:spAutoFit/>
          </a:bodyPr>
          <a:lstStyle/>
          <a:p>
            <a:r>
              <a:rPr lang="en-US" sz="2400" dirty="0" err="1"/>
              <a:t>orthogonality</a:t>
            </a:r>
            <a:r>
              <a:rPr lang="en-US" sz="2400" dirty="0"/>
              <a:t> </a:t>
            </a:r>
            <a:endParaRPr lang="en-US" dirty="0"/>
          </a:p>
        </p:txBody>
      </p:sp>
      <p:cxnSp>
        <p:nvCxnSpPr>
          <p:cNvPr id="46" name="Straight Arrow Connector 45"/>
          <p:cNvCxnSpPr/>
          <p:nvPr/>
        </p:nvCxnSpPr>
        <p:spPr>
          <a:xfrm>
            <a:off x="4957085" y="4505024"/>
            <a:ext cx="1634215" cy="453810"/>
          </a:xfrm>
          <a:prstGeom prst="straightConnector1">
            <a:avLst/>
          </a:prstGeom>
          <a:ln w="34925">
            <a:tailEnd type="stealth" w="lg" len="lg"/>
          </a:ln>
        </p:spPr>
        <p:style>
          <a:lnRef idx="1">
            <a:schemeClr val="accent1"/>
          </a:lnRef>
          <a:fillRef idx="0">
            <a:schemeClr val="accent1"/>
          </a:fillRef>
          <a:effectRef idx="0">
            <a:schemeClr val="accent1"/>
          </a:effectRef>
          <a:fontRef idx="minor">
            <a:schemeClr val="tx1"/>
          </a:fontRef>
        </p:style>
      </p:cxnSp>
      <p:grpSp>
        <p:nvGrpSpPr>
          <p:cNvPr id="11267" name="Group 11266"/>
          <p:cNvGrpSpPr/>
          <p:nvPr/>
        </p:nvGrpSpPr>
        <p:grpSpPr>
          <a:xfrm>
            <a:off x="2854147" y="4505024"/>
            <a:ext cx="1782154" cy="1964936"/>
            <a:chOff x="2854147" y="4505024"/>
            <a:chExt cx="1782154" cy="1964936"/>
          </a:xfrm>
        </p:grpSpPr>
        <p:sp>
          <p:nvSpPr>
            <p:cNvPr id="5" name="Rectangle 4"/>
            <p:cNvSpPr/>
            <p:nvPr/>
          </p:nvSpPr>
          <p:spPr>
            <a:xfrm>
              <a:off x="3273427" y="4958834"/>
              <a:ext cx="1362874" cy="461665"/>
            </a:xfrm>
            <a:prstGeom prst="rect">
              <a:avLst/>
            </a:prstGeom>
          </p:spPr>
          <p:txBody>
            <a:bodyPr wrap="none">
              <a:spAutoFit/>
            </a:bodyPr>
            <a:lstStyle/>
            <a:p>
              <a:r>
                <a:rPr lang="en-US" sz="2400" dirty="0"/>
                <a:t>planarity </a:t>
              </a:r>
              <a:endParaRPr lang="en-US" dirty="0"/>
            </a:p>
          </p:txBody>
        </p:sp>
        <p:pic>
          <p:nvPicPr>
            <p:cNvPr id="9" name="Snagit_PPTA0E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854147" y="5435173"/>
              <a:ext cx="1684519" cy="1034787"/>
            </a:xfrm>
            <a:prstGeom prst="rect">
              <a:avLst/>
            </a:prstGeom>
          </p:spPr>
        </p:pic>
        <p:cxnSp>
          <p:nvCxnSpPr>
            <p:cNvPr id="48" name="Straight Arrow Connector 47"/>
            <p:cNvCxnSpPr>
              <a:endCxn id="5" idx="0"/>
            </p:cNvCxnSpPr>
            <p:nvPr/>
          </p:nvCxnSpPr>
          <p:spPr>
            <a:xfrm flipH="1">
              <a:off x="3954864" y="4505024"/>
              <a:ext cx="583802" cy="453810"/>
            </a:xfrm>
            <a:prstGeom prst="straightConnector1">
              <a:avLst/>
            </a:prstGeom>
            <a:ln w="34925">
              <a:tailEnd type="stealth" w="lg" len="lg"/>
            </a:ln>
          </p:spPr>
          <p:style>
            <a:lnRef idx="1">
              <a:schemeClr val="accent1"/>
            </a:lnRef>
            <a:fillRef idx="0">
              <a:schemeClr val="accent1"/>
            </a:fillRef>
            <a:effectRef idx="0">
              <a:schemeClr val="accent1"/>
            </a:effectRef>
            <a:fontRef idx="minor">
              <a:schemeClr val="tx1"/>
            </a:fontRef>
          </p:style>
        </p:cxnSp>
      </p:grpSp>
      <p:pic>
        <p:nvPicPr>
          <p:cNvPr id="49" name="Snagit_PPT363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346675" y="5435173"/>
            <a:ext cx="978681" cy="1141794"/>
          </a:xfrm>
          <a:prstGeom prst="rect">
            <a:avLst/>
          </a:prstGeom>
        </p:spPr>
      </p:pic>
      <p:pic>
        <p:nvPicPr>
          <p:cNvPr id="51" name="Snagit_PPT88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939572" y="2628644"/>
            <a:ext cx="3726275" cy="2315171"/>
          </a:xfrm>
          <a:prstGeom prst="rect">
            <a:avLst/>
          </a:prstGeom>
        </p:spPr>
      </p:pic>
      <p:grpSp>
        <p:nvGrpSpPr>
          <p:cNvPr id="60" name="Group 59"/>
          <p:cNvGrpSpPr/>
          <p:nvPr/>
        </p:nvGrpSpPr>
        <p:grpSpPr>
          <a:xfrm>
            <a:off x="6431280" y="5491163"/>
            <a:ext cx="160020" cy="147637"/>
            <a:chOff x="6431280" y="5491163"/>
            <a:chExt cx="160020" cy="147637"/>
          </a:xfrm>
        </p:grpSpPr>
        <p:cxnSp>
          <p:nvCxnSpPr>
            <p:cNvPr id="57" name="Straight Connector 56"/>
            <p:cNvCxnSpPr/>
            <p:nvPr/>
          </p:nvCxnSpPr>
          <p:spPr>
            <a:xfrm>
              <a:off x="6431280" y="5638800"/>
              <a:ext cx="16002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6591300" y="5491163"/>
              <a:ext cx="0" cy="147637"/>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rot="5400000">
            <a:off x="7126605" y="5495927"/>
            <a:ext cx="160020" cy="147637"/>
            <a:chOff x="6431280" y="5491163"/>
            <a:chExt cx="160020" cy="147637"/>
          </a:xfrm>
        </p:grpSpPr>
        <p:cxnSp>
          <p:nvCxnSpPr>
            <p:cNvPr id="64" name="Straight Connector 63"/>
            <p:cNvCxnSpPr/>
            <p:nvPr/>
          </p:nvCxnSpPr>
          <p:spPr>
            <a:xfrm>
              <a:off x="6431280" y="5638800"/>
              <a:ext cx="16002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6591300" y="5491163"/>
              <a:ext cx="0" cy="147637"/>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rot="16200000">
            <a:off x="6407468" y="6367066"/>
            <a:ext cx="160020" cy="147637"/>
            <a:chOff x="6431280" y="5491163"/>
            <a:chExt cx="160020" cy="147637"/>
          </a:xfrm>
        </p:grpSpPr>
        <p:cxnSp>
          <p:nvCxnSpPr>
            <p:cNvPr id="67" name="Straight Connector 66"/>
            <p:cNvCxnSpPr/>
            <p:nvPr/>
          </p:nvCxnSpPr>
          <p:spPr>
            <a:xfrm>
              <a:off x="6431280" y="5638800"/>
              <a:ext cx="16002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6591300" y="5491163"/>
              <a:ext cx="0" cy="147637"/>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rot="10800000">
            <a:off x="7113271" y="6365821"/>
            <a:ext cx="160020" cy="147637"/>
            <a:chOff x="6431280" y="5491163"/>
            <a:chExt cx="160020" cy="147637"/>
          </a:xfrm>
        </p:grpSpPr>
        <p:cxnSp>
          <p:nvCxnSpPr>
            <p:cNvPr id="70" name="Straight Connector 69"/>
            <p:cNvCxnSpPr/>
            <p:nvPr/>
          </p:nvCxnSpPr>
          <p:spPr>
            <a:xfrm>
              <a:off x="6431280" y="5638800"/>
              <a:ext cx="16002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6591300" y="5491163"/>
              <a:ext cx="0" cy="147637"/>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845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500"/>
                                        <p:tgtEl>
                                          <p:spTgt spid="112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500"/>
                                        <p:tgtEl>
                                          <p:spTgt spid="49"/>
                                        </p:tgtEl>
                                      </p:cBhvr>
                                    </p:animEffect>
                                  </p:childTnLst>
                                </p:cTn>
                              </p:par>
                              <p:par>
                                <p:cTn id="19" presetID="53" presetClass="entr" presetSubtype="16" repeatCount="2000"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anim calcmode="lin" valueType="num">
                                      <p:cBhvr>
                                        <p:cTn id="21" dur="1000" fill="hold"/>
                                        <p:tgtEl>
                                          <p:spTgt spid="60"/>
                                        </p:tgtEl>
                                        <p:attrNameLst>
                                          <p:attrName>ppt_w</p:attrName>
                                        </p:attrNameLst>
                                      </p:cBhvr>
                                      <p:tavLst>
                                        <p:tav tm="0">
                                          <p:val>
                                            <p:fltVal val="0"/>
                                          </p:val>
                                        </p:tav>
                                        <p:tav tm="100000">
                                          <p:val>
                                            <p:strVal val="#ppt_w"/>
                                          </p:val>
                                        </p:tav>
                                      </p:tavLst>
                                    </p:anim>
                                    <p:anim calcmode="lin" valueType="num">
                                      <p:cBhvr>
                                        <p:cTn id="22" dur="1000" fill="hold"/>
                                        <p:tgtEl>
                                          <p:spTgt spid="60"/>
                                        </p:tgtEl>
                                        <p:attrNameLst>
                                          <p:attrName>ppt_h</p:attrName>
                                        </p:attrNameLst>
                                      </p:cBhvr>
                                      <p:tavLst>
                                        <p:tav tm="0">
                                          <p:val>
                                            <p:fltVal val="0"/>
                                          </p:val>
                                        </p:tav>
                                        <p:tav tm="100000">
                                          <p:val>
                                            <p:strVal val="#ppt_h"/>
                                          </p:val>
                                        </p:tav>
                                      </p:tavLst>
                                    </p:anim>
                                    <p:animEffect transition="in" filter="fade">
                                      <p:cBhvr>
                                        <p:cTn id="23" dur="1000"/>
                                        <p:tgtEl>
                                          <p:spTgt spid="60"/>
                                        </p:tgtEl>
                                      </p:cBhvr>
                                    </p:animEffect>
                                  </p:childTnLst>
                                </p:cTn>
                              </p:par>
                              <p:par>
                                <p:cTn id="24" presetID="53" presetClass="entr" presetSubtype="16" repeatCount="2000" fill="hold" nodeType="withEffect">
                                  <p:stCondLst>
                                    <p:cond delay="0"/>
                                  </p:stCondLst>
                                  <p:childTnLst>
                                    <p:set>
                                      <p:cBhvr>
                                        <p:cTn id="25" dur="1" fill="hold">
                                          <p:stCondLst>
                                            <p:cond delay="0"/>
                                          </p:stCondLst>
                                        </p:cTn>
                                        <p:tgtEl>
                                          <p:spTgt spid="63"/>
                                        </p:tgtEl>
                                        <p:attrNameLst>
                                          <p:attrName>style.visibility</p:attrName>
                                        </p:attrNameLst>
                                      </p:cBhvr>
                                      <p:to>
                                        <p:strVal val="visible"/>
                                      </p:to>
                                    </p:set>
                                    <p:anim calcmode="lin" valueType="num">
                                      <p:cBhvr>
                                        <p:cTn id="26" dur="1000" fill="hold"/>
                                        <p:tgtEl>
                                          <p:spTgt spid="63"/>
                                        </p:tgtEl>
                                        <p:attrNameLst>
                                          <p:attrName>ppt_w</p:attrName>
                                        </p:attrNameLst>
                                      </p:cBhvr>
                                      <p:tavLst>
                                        <p:tav tm="0">
                                          <p:val>
                                            <p:fltVal val="0"/>
                                          </p:val>
                                        </p:tav>
                                        <p:tav tm="100000">
                                          <p:val>
                                            <p:strVal val="#ppt_w"/>
                                          </p:val>
                                        </p:tav>
                                      </p:tavLst>
                                    </p:anim>
                                    <p:anim calcmode="lin" valueType="num">
                                      <p:cBhvr>
                                        <p:cTn id="27" dur="1000" fill="hold"/>
                                        <p:tgtEl>
                                          <p:spTgt spid="63"/>
                                        </p:tgtEl>
                                        <p:attrNameLst>
                                          <p:attrName>ppt_h</p:attrName>
                                        </p:attrNameLst>
                                      </p:cBhvr>
                                      <p:tavLst>
                                        <p:tav tm="0">
                                          <p:val>
                                            <p:fltVal val="0"/>
                                          </p:val>
                                        </p:tav>
                                        <p:tav tm="100000">
                                          <p:val>
                                            <p:strVal val="#ppt_h"/>
                                          </p:val>
                                        </p:tav>
                                      </p:tavLst>
                                    </p:anim>
                                    <p:animEffect transition="in" filter="fade">
                                      <p:cBhvr>
                                        <p:cTn id="28" dur="1000"/>
                                        <p:tgtEl>
                                          <p:spTgt spid="63"/>
                                        </p:tgtEl>
                                      </p:cBhvr>
                                    </p:animEffect>
                                  </p:childTnLst>
                                </p:cTn>
                              </p:par>
                              <p:par>
                                <p:cTn id="29" presetID="53" presetClass="entr" presetSubtype="16" repeatCount="2000"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anim calcmode="lin" valueType="num">
                                      <p:cBhvr>
                                        <p:cTn id="31" dur="1000" fill="hold"/>
                                        <p:tgtEl>
                                          <p:spTgt spid="66"/>
                                        </p:tgtEl>
                                        <p:attrNameLst>
                                          <p:attrName>ppt_w</p:attrName>
                                        </p:attrNameLst>
                                      </p:cBhvr>
                                      <p:tavLst>
                                        <p:tav tm="0">
                                          <p:val>
                                            <p:fltVal val="0"/>
                                          </p:val>
                                        </p:tav>
                                        <p:tav tm="100000">
                                          <p:val>
                                            <p:strVal val="#ppt_w"/>
                                          </p:val>
                                        </p:tav>
                                      </p:tavLst>
                                    </p:anim>
                                    <p:anim calcmode="lin" valueType="num">
                                      <p:cBhvr>
                                        <p:cTn id="32" dur="1000" fill="hold"/>
                                        <p:tgtEl>
                                          <p:spTgt spid="66"/>
                                        </p:tgtEl>
                                        <p:attrNameLst>
                                          <p:attrName>ppt_h</p:attrName>
                                        </p:attrNameLst>
                                      </p:cBhvr>
                                      <p:tavLst>
                                        <p:tav tm="0">
                                          <p:val>
                                            <p:fltVal val="0"/>
                                          </p:val>
                                        </p:tav>
                                        <p:tav tm="100000">
                                          <p:val>
                                            <p:strVal val="#ppt_h"/>
                                          </p:val>
                                        </p:tav>
                                      </p:tavLst>
                                    </p:anim>
                                    <p:animEffect transition="in" filter="fade">
                                      <p:cBhvr>
                                        <p:cTn id="33" dur="1000"/>
                                        <p:tgtEl>
                                          <p:spTgt spid="66"/>
                                        </p:tgtEl>
                                      </p:cBhvr>
                                    </p:animEffect>
                                  </p:childTnLst>
                                </p:cTn>
                              </p:par>
                              <p:par>
                                <p:cTn id="34" presetID="53" presetClass="entr" presetSubtype="16" repeatCount="2000" fill="hold" nodeType="withEffect">
                                  <p:stCondLst>
                                    <p:cond delay="0"/>
                                  </p:stCondLst>
                                  <p:childTnLst>
                                    <p:set>
                                      <p:cBhvr>
                                        <p:cTn id="35" dur="1" fill="hold">
                                          <p:stCondLst>
                                            <p:cond delay="0"/>
                                          </p:stCondLst>
                                        </p:cTn>
                                        <p:tgtEl>
                                          <p:spTgt spid="69"/>
                                        </p:tgtEl>
                                        <p:attrNameLst>
                                          <p:attrName>style.visibility</p:attrName>
                                        </p:attrNameLst>
                                      </p:cBhvr>
                                      <p:to>
                                        <p:strVal val="visible"/>
                                      </p:to>
                                    </p:set>
                                    <p:anim calcmode="lin" valueType="num">
                                      <p:cBhvr>
                                        <p:cTn id="36" dur="1000" fill="hold"/>
                                        <p:tgtEl>
                                          <p:spTgt spid="69"/>
                                        </p:tgtEl>
                                        <p:attrNameLst>
                                          <p:attrName>ppt_w</p:attrName>
                                        </p:attrNameLst>
                                      </p:cBhvr>
                                      <p:tavLst>
                                        <p:tav tm="0">
                                          <p:val>
                                            <p:fltVal val="0"/>
                                          </p:val>
                                        </p:tav>
                                        <p:tav tm="100000">
                                          <p:val>
                                            <p:strVal val="#ppt_w"/>
                                          </p:val>
                                        </p:tav>
                                      </p:tavLst>
                                    </p:anim>
                                    <p:anim calcmode="lin" valueType="num">
                                      <p:cBhvr>
                                        <p:cTn id="37" dur="1000" fill="hold"/>
                                        <p:tgtEl>
                                          <p:spTgt spid="69"/>
                                        </p:tgtEl>
                                        <p:attrNameLst>
                                          <p:attrName>ppt_h</p:attrName>
                                        </p:attrNameLst>
                                      </p:cBhvr>
                                      <p:tavLst>
                                        <p:tav tm="0">
                                          <p:val>
                                            <p:fltVal val="0"/>
                                          </p:val>
                                        </p:tav>
                                        <p:tav tm="100000">
                                          <p:val>
                                            <p:strVal val="#ppt_h"/>
                                          </p:val>
                                        </p:tav>
                                      </p:tavLst>
                                    </p:anim>
                                    <p:animEffect transition="in" filter="fade">
                                      <p:cBhvr>
                                        <p:cTn id="38"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380356" y="3161724"/>
            <a:ext cx="2414587" cy="70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381491" y="3803450"/>
            <a:ext cx="1912144" cy="70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17"/>
          <p:cNvGrpSpPr/>
          <p:nvPr/>
        </p:nvGrpSpPr>
        <p:grpSpPr>
          <a:xfrm>
            <a:off x="3365163" y="4445176"/>
            <a:ext cx="1912144" cy="742395"/>
            <a:chOff x="3463131" y="4490169"/>
            <a:chExt cx="1912144" cy="742395"/>
          </a:xfrm>
        </p:grpSpPr>
        <p:pic>
          <p:nvPicPr>
            <p:cNvPr id="14"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818965" y="4530989"/>
              <a:ext cx="1556310" cy="70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463131" y="4490169"/>
              <a:ext cx="355834" cy="70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itle 1"/>
          <p:cNvSpPr>
            <a:spLocks noGrp="1"/>
          </p:cNvSpPr>
          <p:nvPr>
            <p:ph type="title"/>
          </p:nvPr>
        </p:nvSpPr>
        <p:spPr/>
        <p:txBody>
          <a:bodyPr/>
          <a:lstStyle/>
          <a:p>
            <a:r>
              <a:rPr lang="en-US" b="1" dirty="0"/>
              <a:t>Coarse Model Optimization</a:t>
            </a:r>
            <a:endParaRPr lang="en-US" dirty="0"/>
          </a:p>
        </p:txBody>
      </p:sp>
      <p:sp>
        <p:nvSpPr>
          <p:cNvPr id="4" name="Slide Number Placeholder 3"/>
          <p:cNvSpPr>
            <a:spLocks noGrp="1"/>
          </p:cNvSpPr>
          <p:nvPr>
            <p:ph type="sldNum" sz="quarter" idx="12"/>
          </p:nvPr>
        </p:nvSpPr>
        <p:spPr/>
        <p:txBody>
          <a:bodyPr/>
          <a:lstStyle/>
          <a:p>
            <a:fld id="{3B5F642D-6A31-4596-8C22-CC368C1BDF36}" type="slidenum">
              <a:rPr lang="de-CH" smtClean="0"/>
              <a:t>21</a:t>
            </a:fld>
            <a:endParaRPr lang="de-CH" dirty="0"/>
          </a:p>
        </p:txBody>
      </p:sp>
      <p:sp>
        <p:nvSpPr>
          <p:cNvPr id="6" name="Content Placeholder 2"/>
          <p:cNvSpPr>
            <a:spLocks noGrp="1"/>
          </p:cNvSpPr>
          <p:nvPr>
            <p:ph idx="1"/>
          </p:nvPr>
        </p:nvSpPr>
        <p:spPr>
          <a:xfrm>
            <a:off x="476250" y="1825625"/>
            <a:ext cx="11239500" cy="4184650"/>
          </a:xfrm>
        </p:spPr>
        <p:txBody>
          <a:bodyPr/>
          <a:lstStyle/>
          <a:p>
            <a:r>
              <a:rPr lang="en-US" dirty="0" smtClean="0"/>
              <a:t>Energy</a:t>
            </a:r>
            <a:endParaRPr lang="en-US" dirty="0"/>
          </a:p>
        </p:txBody>
      </p:sp>
      <p:grpSp>
        <p:nvGrpSpPr>
          <p:cNvPr id="22" name="Group 21"/>
          <p:cNvGrpSpPr/>
          <p:nvPr/>
        </p:nvGrpSpPr>
        <p:grpSpPr>
          <a:xfrm>
            <a:off x="2087781" y="2511273"/>
            <a:ext cx="3181362" cy="710299"/>
            <a:chOff x="2087781" y="2511273"/>
            <a:chExt cx="3181362" cy="710299"/>
          </a:xfrm>
        </p:grpSpPr>
        <p:pic>
          <p:nvPicPr>
            <p:cNvPr id="10242" name="Picture 2"/>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808189" y="2519998"/>
              <a:ext cx="1460954" cy="70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2087781" y="2511273"/>
              <a:ext cx="1635128" cy="701574"/>
              <a:chOff x="2153093" y="2511273"/>
              <a:chExt cx="1635128" cy="701574"/>
            </a:xfrm>
          </p:grpSpPr>
          <p:pic>
            <p:nvPicPr>
              <p:cNvPr id="15" name="Picture 2"/>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3439878" y="2511273"/>
                <a:ext cx="348343" cy="70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2153093" y="2511273"/>
                <a:ext cx="1292222" cy="70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24" name="Rectangle 23"/>
          <p:cNvSpPr/>
          <p:nvPr/>
        </p:nvSpPr>
        <p:spPr>
          <a:xfrm>
            <a:off x="4198849" y="4500238"/>
            <a:ext cx="1145004" cy="641926"/>
          </a:xfrm>
          <a:prstGeom prst="rect">
            <a:avLst/>
          </a:prstGeom>
          <a:noFill/>
          <a:ln w="28575">
            <a:solidFill>
              <a:srgbClr val="FF000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534351" y="4590368"/>
            <a:ext cx="2103525" cy="461665"/>
          </a:xfrm>
          <a:prstGeom prst="rect">
            <a:avLst/>
          </a:prstGeom>
        </p:spPr>
        <p:txBody>
          <a:bodyPr wrap="none">
            <a:spAutoFit/>
          </a:bodyPr>
          <a:lstStyle/>
          <a:p>
            <a:r>
              <a:rPr lang="en-US" sz="2400" dirty="0" smtClean="0"/>
              <a:t>Face alignment</a:t>
            </a:r>
            <a:endParaRPr lang="en-US" sz="2400" dirty="0"/>
          </a:p>
        </p:txBody>
      </p:sp>
      <p:pic>
        <p:nvPicPr>
          <p:cNvPr id="21" name="Picture 4"/>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7465455" y="1410867"/>
            <a:ext cx="4024080" cy="2101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8366975" y="3802383"/>
            <a:ext cx="1918765" cy="2645714"/>
            <a:chOff x="5833017" y="3722123"/>
            <a:chExt cx="1918765" cy="2645714"/>
          </a:xfrm>
        </p:grpSpPr>
        <p:grpSp>
          <p:nvGrpSpPr>
            <p:cNvPr id="25" name="Group 24"/>
            <p:cNvGrpSpPr/>
            <p:nvPr/>
          </p:nvGrpSpPr>
          <p:grpSpPr>
            <a:xfrm>
              <a:off x="5833017" y="3722123"/>
              <a:ext cx="1918765" cy="2645714"/>
              <a:chOff x="5833017" y="3722123"/>
              <a:chExt cx="1918765" cy="2645714"/>
            </a:xfrm>
          </p:grpSpPr>
          <p:sp>
            <p:nvSpPr>
              <p:cNvPr id="28" name="Freeform 27"/>
              <p:cNvSpPr/>
              <p:nvPr/>
            </p:nvSpPr>
            <p:spPr>
              <a:xfrm>
                <a:off x="5833017" y="4295373"/>
                <a:ext cx="835660" cy="1536700"/>
              </a:xfrm>
              <a:custGeom>
                <a:avLst/>
                <a:gdLst>
                  <a:gd name="connsiteX0" fmla="*/ 0 w 2000250"/>
                  <a:gd name="connsiteY0" fmla="*/ 19050 h 1346200"/>
                  <a:gd name="connsiteX1" fmla="*/ 19050 w 2000250"/>
                  <a:gd name="connsiteY1" fmla="*/ 1250950 h 1346200"/>
                  <a:gd name="connsiteX2" fmla="*/ 1993900 w 2000250"/>
                  <a:gd name="connsiteY2" fmla="*/ 1346200 h 1346200"/>
                  <a:gd name="connsiteX3" fmla="*/ 2000250 w 2000250"/>
                  <a:gd name="connsiteY3" fmla="*/ 0 h 1346200"/>
                  <a:gd name="connsiteX4" fmla="*/ 0 w 2000250"/>
                  <a:gd name="connsiteY4" fmla="*/ 19050 h 134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0" h="1346200">
                    <a:moveTo>
                      <a:pt x="0" y="19050"/>
                    </a:moveTo>
                    <a:lnTo>
                      <a:pt x="19050" y="1250950"/>
                    </a:lnTo>
                    <a:lnTo>
                      <a:pt x="1993900" y="1346200"/>
                    </a:lnTo>
                    <a:cubicBezTo>
                      <a:pt x="1996017" y="897467"/>
                      <a:pt x="1998133" y="448733"/>
                      <a:pt x="2000250" y="0"/>
                    </a:cubicBezTo>
                    <a:lnTo>
                      <a:pt x="0" y="19050"/>
                    </a:lnTo>
                    <a:close/>
                  </a:path>
                </a:pathLst>
              </a:custGeom>
              <a:solidFill>
                <a:schemeClr val="accent4">
                  <a:lumMod val="20000"/>
                  <a:lumOff val="80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rot="640588" flipH="1">
                <a:off x="6718064" y="4145984"/>
                <a:ext cx="1033718" cy="1661297"/>
              </a:xfrm>
              <a:custGeom>
                <a:avLst/>
                <a:gdLst>
                  <a:gd name="connsiteX0" fmla="*/ 0 w 2000250"/>
                  <a:gd name="connsiteY0" fmla="*/ 19050 h 1346200"/>
                  <a:gd name="connsiteX1" fmla="*/ 19050 w 2000250"/>
                  <a:gd name="connsiteY1" fmla="*/ 1250950 h 1346200"/>
                  <a:gd name="connsiteX2" fmla="*/ 1993900 w 2000250"/>
                  <a:gd name="connsiteY2" fmla="*/ 1346200 h 1346200"/>
                  <a:gd name="connsiteX3" fmla="*/ 2000250 w 2000250"/>
                  <a:gd name="connsiteY3" fmla="*/ 0 h 1346200"/>
                  <a:gd name="connsiteX4" fmla="*/ 0 w 2000250"/>
                  <a:gd name="connsiteY4" fmla="*/ 19050 h 134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0" h="1346200">
                    <a:moveTo>
                      <a:pt x="0" y="19050"/>
                    </a:moveTo>
                    <a:lnTo>
                      <a:pt x="19050" y="1250950"/>
                    </a:lnTo>
                    <a:lnTo>
                      <a:pt x="1993900" y="1346200"/>
                    </a:lnTo>
                    <a:cubicBezTo>
                      <a:pt x="1996017" y="897467"/>
                      <a:pt x="1998133" y="448733"/>
                      <a:pt x="2000250" y="0"/>
                    </a:cubicBezTo>
                    <a:lnTo>
                      <a:pt x="0" y="19050"/>
                    </a:lnTo>
                    <a:close/>
                  </a:path>
                </a:pathLst>
              </a:custGeom>
              <a:solidFill>
                <a:schemeClr val="accent4">
                  <a:lumMod val="20000"/>
                  <a:lumOff val="80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a:stCxn id="28" idx="2"/>
              </p:cNvCxnSpPr>
              <p:nvPr/>
            </p:nvCxnSpPr>
            <p:spPr>
              <a:xfrm>
                <a:off x="6666024" y="5832073"/>
                <a:ext cx="7342" cy="535764"/>
              </a:xfrm>
              <a:prstGeom prst="straightConnector1">
                <a:avLst/>
              </a:prstGeom>
              <a:ln w="15875">
                <a:prstDash val="dash"/>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6887113" y="3726598"/>
                <a:ext cx="0" cy="312002"/>
              </a:xfrm>
              <a:prstGeom prst="straightConnector1">
                <a:avLst/>
              </a:prstGeom>
              <a:ln w="15875">
                <a:prstDash val="dash"/>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6483257" y="3886200"/>
                <a:ext cx="182880" cy="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6887113" y="3886200"/>
                <a:ext cx="182880" cy="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6658509" y="6019800"/>
                <a:ext cx="182880" cy="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6573122" y="5722290"/>
                <a:ext cx="24435" cy="645547"/>
              </a:xfrm>
              <a:prstGeom prst="straightConnector1">
                <a:avLst/>
              </a:prstGeom>
              <a:ln w="15875">
                <a:prstDash val="dash"/>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6387702" y="6019800"/>
                <a:ext cx="182880" cy="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192423" y="3796048"/>
                <a:ext cx="405134" cy="400110"/>
              </a:xfrm>
              <a:prstGeom prst="rect">
                <a:avLst/>
              </a:prstGeom>
              <a:noFill/>
            </p:spPr>
            <p:txBody>
              <a:bodyPr wrap="square" rtlCol="0">
                <a:spAutoFit/>
              </a:bodyPr>
              <a:lstStyle/>
              <a:p>
                <a:r>
                  <a:rPr lang="en-US" sz="2000" i="1" dirty="0" smtClean="0"/>
                  <a:t>d</a:t>
                </a:r>
                <a:r>
                  <a:rPr lang="en-US" sz="2000" i="1" baseline="-25000" dirty="0" smtClean="0"/>
                  <a:t>1</a:t>
                </a:r>
                <a:endParaRPr lang="en-US" sz="2000" i="1" baseline="-25000" dirty="0"/>
              </a:p>
            </p:txBody>
          </p:sp>
          <p:sp>
            <p:nvSpPr>
              <p:cNvPr id="38" name="TextBox 37"/>
              <p:cNvSpPr txBox="1"/>
              <p:nvPr/>
            </p:nvSpPr>
            <p:spPr>
              <a:xfrm>
                <a:off x="6765197" y="5753611"/>
                <a:ext cx="405134" cy="400110"/>
              </a:xfrm>
              <a:prstGeom prst="rect">
                <a:avLst/>
              </a:prstGeom>
              <a:noFill/>
            </p:spPr>
            <p:txBody>
              <a:bodyPr wrap="square" rtlCol="0">
                <a:spAutoFit/>
              </a:bodyPr>
              <a:lstStyle/>
              <a:p>
                <a:r>
                  <a:rPr lang="en-US" sz="2000" i="1" dirty="0" smtClean="0"/>
                  <a:t>d</a:t>
                </a:r>
                <a:r>
                  <a:rPr lang="en-US" sz="2000" i="1" baseline="-25000" dirty="0"/>
                  <a:t>2</a:t>
                </a:r>
              </a:p>
            </p:txBody>
          </p:sp>
          <p:cxnSp>
            <p:nvCxnSpPr>
              <p:cNvPr id="39" name="Straight Arrow Connector 38"/>
              <p:cNvCxnSpPr>
                <a:endCxn id="28" idx="3"/>
              </p:cNvCxnSpPr>
              <p:nvPr/>
            </p:nvCxnSpPr>
            <p:spPr>
              <a:xfrm flipH="1">
                <a:off x="6668677" y="3722123"/>
                <a:ext cx="1043" cy="573250"/>
              </a:xfrm>
              <a:prstGeom prst="straightConnector1">
                <a:avLst/>
              </a:prstGeom>
              <a:ln w="15875">
                <a:prstDash val="dash"/>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6672040" y="4295373"/>
                <a:ext cx="2653" cy="1536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6571585" y="4064609"/>
                <a:ext cx="304552" cy="16331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205671" y="4601096"/>
                <a:ext cx="405134" cy="400110"/>
              </a:xfrm>
              <a:prstGeom prst="rect">
                <a:avLst/>
              </a:prstGeom>
              <a:noFill/>
            </p:spPr>
            <p:txBody>
              <a:bodyPr wrap="square" rtlCol="0">
                <a:spAutoFit/>
              </a:bodyPr>
              <a:lstStyle/>
              <a:p>
                <a:r>
                  <a:rPr lang="en-US" sz="2000" i="1" dirty="0" smtClean="0"/>
                  <a:t>f</a:t>
                </a:r>
                <a:r>
                  <a:rPr lang="en-US" sz="2000" i="1" baseline="-25000" dirty="0"/>
                  <a:t>i</a:t>
                </a:r>
              </a:p>
            </p:txBody>
          </p:sp>
          <p:sp>
            <p:nvSpPr>
              <p:cNvPr id="43" name="TextBox 42"/>
              <p:cNvSpPr txBox="1"/>
              <p:nvPr/>
            </p:nvSpPr>
            <p:spPr>
              <a:xfrm>
                <a:off x="6943537" y="4601096"/>
                <a:ext cx="405134" cy="400110"/>
              </a:xfrm>
              <a:prstGeom prst="rect">
                <a:avLst/>
              </a:prstGeom>
              <a:noFill/>
            </p:spPr>
            <p:txBody>
              <a:bodyPr wrap="square" rtlCol="0">
                <a:spAutoFit/>
              </a:bodyPr>
              <a:lstStyle/>
              <a:p>
                <a:r>
                  <a:rPr lang="en-US" sz="2000" i="1" dirty="0" err="1" smtClean="0"/>
                  <a:t>f</a:t>
                </a:r>
                <a:r>
                  <a:rPr lang="en-US" sz="2000" i="1" baseline="-25000" dirty="0" err="1" smtClean="0"/>
                  <a:t>j</a:t>
                </a:r>
                <a:endParaRPr lang="en-US" sz="2000" i="1" baseline="-25000" dirty="0"/>
              </a:p>
            </p:txBody>
          </p:sp>
          <p:cxnSp>
            <p:nvCxnSpPr>
              <p:cNvPr id="44" name="Straight Arrow Connector 43"/>
              <p:cNvCxnSpPr/>
              <p:nvPr/>
            </p:nvCxnSpPr>
            <p:spPr>
              <a:xfrm flipH="1" flipV="1">
                <a:off x="6816311" y="4695460"/>
                <a:ext cx="192722" cy="70293"/>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6441891" y="4776356"/>
                <a:ext cx="182880" cy="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grpSp>
        <p:sp>
          <p:nvSpPr>
            <p:cNvPr id="26" name="Oval 25"/>
            <p:cNvSpPr/>
            <p:nvPr/>
          </p:nvSpPr>
          <p:spPr>
            <a:xfrm>
              <a:off x="6810913" y="4011642"/>
              <a:ext cx="152400" cy="1524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498497" y="5621555"/>
              <a:ext cx="152400" cy="1524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8156888" y="1180034"/>
            <a:ext cx="3028265" cy="461665"/>
          </a:xfrm>
          <a:prstGeom prst="rect">
            <a:avLst/>
          </a:prstGeom>
        </p:spPr>
        <p:txBody>
          <a:bodyPr wrap="none">
            <a:spAutoFit/>
          </a:bodyPr>
          <a:lstStyle/>
          <a:p>
            <a:r>
              <a:rPr lang="en-US" sz="2400" dirty="0" smtClean="0"/>
              <a:t>Gaps and intersections</a:t>
            </a:r>
            <a:endParaRPr lang="en-US" sz="2400" dirty="0"/>
          </a:p>
        </p:txBody>
      </p:sp>
      <p:pic>
        <p:nvPicPr>
          <p:cNvPr id="5" name="Picture 4"/>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890974" y="5818247"/>
            <a:ext cx="3847619" cy="803547"/>
          </a:xfrm>
          <a:prstGeom prst="rect">
            <a:avLst/>
          </a:prstGeom>
        </p:spPr>
      </p:pic>
    </p:spTree>
    <p:extLst>
      <p:ext uri="{BB962C8B-B14F-4D97-AF65-F5344CB8AC3E}">
        <p14:creationId xmlns:p14="http://schemas.microsoft.com/office/powerpoint/2010/main" val="36286020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380356" y="3161724"/>
            <a:ext cx="2414587" cy="70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381491" y="3803450"/>
            <a:ext cx="1912144" cy="70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386820" y="5127725"/>
            <a:ext cx="1718653" cy="70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17"/>
          <p:cNvGrpSpPr/>
          <p:nvPr/>
        </p:nvGrpSpPr>
        <p:grpSpPr>
          <a:xfrm>
            <a:off x="3365163" y="4445176"/>
            <a:ext cx="1912144" cy="742395"/>
            <a:chOff x="3463131" y="4490169"/>
            <a:chExt cx="1912144" cy="742395"/>
          </a:xfrm>
        </p:grpSpPr>
        <p:pic>
          <p:nvPicPr>
            <p:cNvPr id="14"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818965" y="4530989"/>
              <a:ext cx="1556310" cy="70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463131" y="4490169"/>
              <a:ext cx="355834" cy="70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itle 1"/>
          <p:cNvSpPr>
            <a:spLocks noGrp="1"/>
          </p:cNvSpPr>
          <p:nvPr>
            <p:ph type="title"/>
          </p:nvPr>
        </p:nvSpPr>
        <p:spPr/>
        <p:txBody>
          <a:bodyPr/>
          <a:lstStyle/>
          <a:p>
            <a:r>
              <a:rPr lang="en-US" b="1" dirty="0"/>
              <a:t>Coarse Model Optimization</a:t>
            </a:r>
            <a:endParaRPr lang="en-US" dirty="0"/>
          </a:p>
        </p:txBody>
      </p:sp>
      <p:sp>
        <p:nvSpPr>
          <p:cNvPr id="4" name="Slide Number Placeholder 3"/>
          <p:cNvSpPr>
            <a:spLocks noGrp="1"/>
          </p:cNvSpPr>
          <p:nvPr>
            <p:ph type="sldNum" sz="quarter" idx="12"/>
          </p:nvPr>
        </p:nvSpPr>
        <p:spPr/>
        <p:txBody>
          <a:bodyPr/>
          <a:lstStyle/>
          <a:p>
            <a:fld id="{3B5F642D-6A31-4596-8C22-CC368C1BDF36}" type="slidenum">
              <a:rPr lang="de-CH" smtClean="0"/>
              <a:t>22</a:t>
            </a:fld>
            <a:endParaRPr lang="de-CH" dirty="0"/>
          </a:p>
        </p:txBody>
      </p:sp>
      <p:sp>
        <p:nvSpPr>
          <p:cNvPr id="6" name="Content Placeholder 2"/>
          <p:cNvSpPr>
            <a:spLocks noGrp="1"/>
          </p:cNvSpPr>
          <p:nvPr>
            <p:ph idx="1"/>
          </p:nvPr>
        </p:nvSpPr>
        <p:spPr>
          <a:xfrm>
            <a:off x="476250" y="1825625"/>
            <a:ext cx="11239500" cy="4184650"/>
          </a:xfrm>
        </p:spPr>
        <p:txBody>
          <a:bodyPr/>
          <a:lstStyle/>
          <a:p>
            <a:r>
              <a:rPr lang="en-US" dirty="0" smtClean="0"/>
              <a:t>Energy</a:t>
            </a:r>
            <a:endParaRPr lang="en-US" dirty="0"/>
          </a:p>
        </p:txBody>
      </p:sp>
      <p:grpSp>
        <p:nvGrpSpPr>
          <p:cNvPr id="22" name="Group 21"/>
          <p:cNvGrpSpPr/>
          <p:nvPr/>
        </p:nvGrpSpPr>
        <p:grpSpPr>
          <a:xfrm>
            <a:off x="2087781" y="2511273"/>
            <a:ext cx="3181362" cy="710299"/>
            <a:chOff x="2087781" y="2511273"/>
            <a:chExt cx="3181362" cy="710299"/>
          </a:xfrm>
        </p:grpSpPr>
        <p:pic>
          <p:nvPicPr>
            <p:cNvPr id="10242" name="Picture 2"/>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3808189" y="2519998"/>
              <a:ext cx="1460954" cy="70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2087781" y="2511273"/>
              <a:ext cx="1635128" cy="701574"/>
              <a:chOff x="2153093" y="2511273"/>
              <a:chExt cx="1635128" cy="701574"/>
            </a:xfrm>
          </p:grpSpPr>
          <p:pic>
            <p:nvPicPr>
              <p:cNvPr id="15" name="Picture 2"/>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3439878" y="2511273"/>
                <a:ext cx="348343" cy="70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2153093" y="2511273"/>
                <a:ext cx="1292222" cy="70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24" name="Rectangle 23"/>
          <p:cNvSpPr/>
          <p:nvPr/>
        </p:nvSpPr>
        <p:spPr>
          <a:xfrm>
            <a:off x="4151551" y="5130878"/>
            <a:ext cx="1145004" cy="641926"/>
          </a:xfrm>
          <a:prstGeom prst="rect">
            <a:avLst/>
          </a:prstGeom>
          <a:noFill/>
          <a:ln w="28575">
            <a:solidFill>
              <a:srgbClr val="FF000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487053" y="5221008"/>
            <a:ext cx="2212272" cy="461665"/>
          </a:xfrm>
          <a:prstGeom prst="rect">
            <a:avLst/>
          </a:prstGeom>
        </p:spPr>
        <p:txBody>
          <a:bodyPr wrap="none">
            <a:spAutoFit/>
          </a:bodyPr>
          <a:lstStyle/>
          <a:p>
            <a:r>
              <a:rPr lang="en-US" sz="2400" dirty="0" smtClean="0"/>
              <a:t>Initial geometry</a:t>
            </a:r>
            <a:endParaRPr lang="en-US" sz="2400" dirty="0"/>
          </a:p>
        </p:txBody>
      </p:sp>
    </p:spTree>
    <p:extLst>
      <p:ext uri="{BB962C8B-B14F-4D97-AF65-F5344CB8AC3E}">
        <p14:creationId xmlns:p14="http://schemas.microsoft.com/office/powerpoint/2010/main" val="5664130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380356" y="3161724"/>
            <a:ext cx="2414587" cy="70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381491" y="3803450"/>
            <a:ext cx="1912144" cy="70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386820" y="5127725"/>
            <a:ext cx="1718653" cy="70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17"/>
          <p:cNvGrpSpPr/>
          <p:nvPr/>
        </p:nvGrpSpPr>
        <p:grpSpPr>
          <a:xfrm>
            <a:off x="3365163" y="4445176"/>
            <a:ext cx="1912144" cy="742395"/>
            <a:chOff x="3463131" y="4490169"/>
            <a:chExt cx="1912144" cy="742395"/>
          </a:xfrm>
        </p:grpSpPr>
        <p:pic>
          <p:nvPicPr>
            <p:cNvPr id="14"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818965" y="4530989"/>
              <a:ext cx="1556310" cy="70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463131" y="4490169"/>
              <a:ext cx="355834" cy="70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itle 1"/>
          <p:cNvSpPr>
            <a:spLocks noGrp="1"/>
          </p:cNvSpPr>
          <p:nvPr>
            <p:ph type="title"/>
          </p:nvPr>
        </p:nvSpPr>
        <p:spPr/>
        <p:txBody>
          <a:bodyPr/>
          <a:lstStyle/>
          <a:p>
            <a:r>
              <a:rPr lang="en-US" b="1" dirty="0"/>
              <a:t>Coarse Model Optimization</a:t>
            </a:r>
            <a:endParaRPr lang="en-US" dirty="0"/>
          </a:p>
        </p:txBody>
      </p:sp>
      <p:sp>
        <p:nvSpPr>
          <p:cNvPr id="4" name="Slide Number Placeholder 3"/>
          <p:cNvSpPr>
            <a:spLocks noGrp="1"/>
          </p:cNvSpPr>
          <p:nvPr>
            <p:ph type="sldNum" sz="quarter" idx="12"/>
          </p:nvPr>
        </p:nvSpPr>
        <p:spPr/>
        <p:txBody>
          <a:bodyPr/>
          <a:lstStyle/>
          <a:p>
            <a:fld id="{3B5F642D-6A31-4596-8C22-CC368C1BDF36}" type="slidenum">
              <a:rPr lang="de-CH" smtClean="0"/>
              <a:t>23</a:t>
            </a:fld>
            <a:endParaRPr lang="de-CH" dirty="0"/>
          </a:p>
        </p:txBody>
      </p:sp>
      <p:sp>
        <p:nvSpPr>
          <p:cNvPr id="6" name="Content Placeholder 2"/>
          <p:cNvSpPr>
            <a:spLocks noGrp="1"/>
          </p:cNvSpPr>
          <p:nvPr>
            <p:ph idx="1"/>
          </p:nvPr>
        </p:nvSpPr>
        <p:spPr>
          <a:xfrm>
            <a:off x="476250" y="1825625"/>
            <a:ext cx="11239500" cy="4184650"/>
          </a:xfrm>
        </p:spPr>
        <p:txBody>
          <a:bodyPr/>
          <a:lstStyle/>
          <a:p>
            <a:r>
              <a:rPr lang="en-US" dirty="0" smtClean="0"/>
              <a:t>Energy minimization</a:t>
            </a:r>
            <a:endParaRPr lang="en-US" dirty="0"/>
          </a:p>
        </p:txBody>
      </p:sp>
      <p:grpSp>
        <p:nvGrpSpPr>
          <p:cNvPr id="22" name="Group 21"/>
          <p:cNvGrpSpPr/>
          <p:nvPr/>
        </p:nvGrpSpPr>
        <p:grpSpPr>
          <a:xfrm>
            <a:off x="2087781" y="2511273"/>
            <a:ext cx="3181362" cy="710299"/>
            <a:chOff x="2087781" y="2511273"/>
            <a:chExt cx="3181362" cy="710299"/>
          </a:xfrm>
        </p:grpSpPr>
        <p:pic>
          <p:nvPicPr>
            <p:cNvPr id="10242" name="Picture 2"/>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3808189" y="2519998"/>
              <a:ext cx="1460954" cy="70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2087781" y="2511273"/>
              <a:ext cx="1635128" cy="701574"/>
              <a:chOff x="2153093" y="2511273"/>
              <a:chExt cx="1635128" cy="701574"/>
            </a:xfrm>
          </p:grpSpPr>
          <p:pic>
            <p:nvPicPr>
              <p:cNvPr id="15" name="Picture 2"/>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3439878" y="2511273"/>
                <a:ext cx="348343" cy="70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2153093" y="2511273"/>
                <a:ext cx="1292222" cy="70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5" name="Rectangle 4"/>
          <p:cNvSpPr/>
          <p:nvPr/>
        </p:nvSpPr>
        <p:spPr>
          <a:xfrm>
            <a:off x="5776369" y="1872733"/>
            <a:ext cx="6266267" cy="461665"/>
          </a:xfrm>
          <a:prstGeom prst="rect">
            <a:avLst/>
          </a:prstGeom>
        </p:spPr>
        <p:txBody>
          <a:bodyPr wrap="none">
            <a:spAutoFit/>
          </a:bodyPr>
          <a:lstStyle/>
          <a:p>
            <a:r>
              <a:rPr lang="en-US" altLang="zh-CN" sz="2400" dirty="0" err="1" smtClean="0"/>
              <a:t>Levenberg</a:t>
            </a:r>
            <a:r>
              <a:rPr lang="en-US" altLang="zh-CN" sz="2400" dirty="0"/>
              <a:t>-Marquardt method [</a:t>
            </a:r>
            <a:r>
              <a:rPr lang="en-US" altLang="zh-CN" sz="2400" dirty="0" err="1" smtClean="0">
                <a:solidFill>
                  <a:srgbClr val="0000FF"/>
                </a:solidFill>
              </a:rPr>
              <a:t>Devernay</a:t>
            </a:r>
            <a:r>
              <a:rPr lang="en-US" altLang="zh-CN" sz="2400" dirty="0" smtClean="0">
                <a:solidFill>
                  <a:srgbClr val="0000FF"/>
                </a:solidFill>
              </a:rPr>
              <a:t> 2010</a:t>
            </a:r>
            <a:r>
              <a:rPr lang="en-US" altLang="zh-CN" sz="2400" dirty="0" smtClean="0"/>
              <a:t>]</a:t>
            </a:r>
            <a:endParaRPr lang="en-US" sz="2400" dirty="0"/>
          </a:p>
        </p:txBody>
      </p:sp>
      <p:sp>
        <p:nvSpPr>
          <p:cNvPr id="21" name="Rectangle 20"/>
          <p:cNvSpPr/>
          <p:nvPr/>
        </p:nvSpPr>
        <p:spPr>
          <a:xfrm>
            <a:off x="5995043" y="5250036"/>
            <a:ext cx="1835182" cy="400110"/>
          </a:xfrm>
          <a:prstGeom prst="rect">
            <a:avLst/>
          </a:prstGeom>
        </p:spPr>
        <p:txBody>
          <a:bodyPr wrap="none">
            <a:spAutoFit/>
          </a:bodyPr>
          <a:lstStyle/>
          <a:p>
            <a:r>
              <a:rPr lang="en-US" sz="2000" dirty="0" smtClean="0"/>
              <a:t>Initial geometry</a:t>
            </a:r>
            <a:endParaRPr lang="en-US" sz="2000" dirty="0"/>
          </a:p>
        </p:txBody>
      </p:sp>
      <p:sp>
        <p:nvSpPr>
          <p:cNvPr id="23" name="Rectangle 22"/>
          <p:cNvSpPr/>
          <p:nvPr/>
        </p:nvSpPr>
        <p:spPr>
          <a:xfrm>
            <a:off x="5995043" y="4619396"/>
            <a:ext cx="1764009" cy="400110"/>
          </a:xfrm>
          <a:prstGeom prst="rect">
            <a:avLst/>
          </a:prstGeom>
        </p:spPr>
        <p:txBody>
          <a:bodyPr wrap="none">
            <a:spAutoFit/>
          </a:bodyPr>
          <a:lstStyle/>
          <a:p>
            <a:r>
              <a:rPr lang="en-US" sz="2000" dirty="0" smtClean="0"/>
              <a:t>Face alignment</a:t>
            </a:r>
            <a:endParaRPr lang="en-US" sz="2000" dirty="0"/>
          </a:p>
        </p:txBody>
      </p:sp>
      <p:sp>
        <p:nvSpPr>
          <p:cNvPr id="24" name="Rectangle 23"/>
          <p:cNvSpPr/>
          <p:nvPr/>
        </p:nvSpPr>
        <p:spPr>
          <a:xfrm>
            <a:off x="5995043" y="3288608"/>
            <a:ext cx="1448730" cy="400110"/>
          </a:xfrm>
          <a:prstGeom prst="rect">
            <a:avLst/>
          </a:prstGeom>
        </p:spPr>
        <p:txBody>
          <a:bodyPr wrap="none">
            <a:spAutoFit/>
          </a:bodyPr>
          <a:lstStyle/>
          <a:p>
            <a:r>
              <a:rPr lang="en-US" sz="2000" dirty="0"/>
              <a:t>D</a:t>
            </a:r>
            <a:r>
              <a:rPr lang="en-US" sz="2000" dirty="0" smtClean="0"/>
              <a:t>ata fidelity</a:t>
            </a:r>
            <a:endParaRPr lang="en-US" sz="2000" dirty="0"/>
          </a:p>
        </p:txBody>
      </p:sp>
      <p:sp>
        <p:nvSpPr>
          <p:cNvPr id="3" name="Rectangle 2"/>
          <p:cNvSpPr/>
          <p:nvPr/>
        </p:nvSpPr>
        <p:spPr>
          <a:xfrm>
            <a:off x="5995043" y="2677394"/>
            <a:ext cx="3800784" cy="400110"/>
          </a:xfrm>
          <a:prstGeom prst="rect">
            <a:avLst/>
          </a:prstGeom>
        </p:spPr>
        <p:txBody>
          <a:bodyPr wrap="none">
            <a:spAutoFit/>
          </a:bodyPr>
          <a:lstStyle/>
          <a:p>
            <a:r>
              <a:rPr lang="en-US" sz="2000" dirty="0"/>
              <a:t>Geometry-appearance consistency</a:t>
            </a:r>
          </a:p>
        </p:txBody>
      </p:sp>
      <p:sp>
        <p:nvSpPr>
          <p:cNvPr id="25" name="Rectangle 24"/>
          <p:cNvSpPr/>
          <p:nvPr/>
        </p:nvSpPr>
        <p:spPr>
          <a:xfrm>
            <a:off x="5995043" y="3926944"/>
            <a:ext cx="1720920" cy="400110"/>
          </a:xfrm>
          <a:prstGeom prst="rect">
            <a:avLst/>
          </a:prstGeom>
        </p:spPr>
        <p:txBody>
          <a:bodyPr wrap="none">
            <a:spAutoFit/>
          </a:bodyPr>
          <a:lstStyle/>
          <a:p>
            <a:r>
              <a:rPr lang="en-US" sz="2000" dirty="0" smtClean="0"/>
              <a:t>Face geometry</a:t>
            </a:r>
            <a:endParaRPr lang="en-US" sz="2000" dirty="0"/>
          </a:p>
        </p:txBody>
      </p:sp>
    </p:spTree>
    <p:extLst>
      <p:ext uri="{BB962C8B-B14F-4D97-AF65-F5344CB8AC3E}">
        <p14:creationId xmlns:p14="http://schemas.microsoft.com/office/powerpoint/2010/main" val="22715679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253235" y="1847839"/>
            <a:ext cx="5491808" cy="3070805"/>
            <a:chOff x="302551" y="1651897"/>
            <a:chExt cx="5491808" cy="3070805"/>
          </a:xfrm>
        </p:grpSpPr>
        <p:pic>
          <p:nvPicPr>
            <p:cNvPr id="6" name="Picture 2" descr="G:\projects\CityModeler\results\comparison_for_optimization\top_opt.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02551" y="2413650"/>
              <a:ext cx="5491808" cy="230905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02551" y="1651897"/>
              <a:ext cx="4594209" cy="646331"/>
            </a:xfrm>
            <a:prstGeom prst="rect">
              <a:avLst/>
            </a:prstGeom>
            <a:noFill/>
          </p:spPr>
          <p:txBody>
            <a:bodyPr wrap="square" rtlCol="0">
              <a:spAutoFit/>
            </a:bodyPr>
            <a:lstStyle/>
            <a:p>
              <a:r>
                <a:rPr lang="en-US" sz="3600" b="1" dirty="0" smtClean="0">
                  <a:solidFill>
                    <a:srgbClr val="FF0000"/>
                  </a:solidFill>
                </a:rPr>
                <a:t>After </a:t>
              </a:r>
              <a:r>
                <a:rPr lang="en-US" sz="3600" b="1" dirty="0" smtClean="0"/>
                <a:t>optimization</a:t>
              </a:r>
              <a:endParaRPr lang="en-US" sz="3600" b="1" dirty="0"/>
            </a:p>
          </p:txBody>
        </p:sp>
      </p:grpSp>
      <p:grpSp>
        <p:nvGrpSpPr>
          <p:cNvPr id="13" name="Group 12"/>
          <p:cNvGrpSpPr/>
          <p:nvPr/>
        </p:nvGrpSpPr>
        <p:grpSpPr>
          <a:xfrm>
            <a:off x="3234185" y="1824716"/>
            <a:ext cx="5491809" cy="3089336"/>
            <a:chOff x="283501" y="1628774"/>
            <a:chExt cx="5491809" cy="3089336"/>
          </a:xfrm>
        </p:grpSpPr>
        <p:pic>
          <p:nvPicPr>
            <p:cNvPr id="7" name="Picture 3" descr="G:\projects\CityModeler\results\comparison_for_optimization\top_bad.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83501" y="2413650"/>
              <a:ext cx="5491809" cy="230446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83501" y="1628774"/>
              <a:ext cx="4594209" cy="646331"/>
            </a:xfrm>
            <a:prstGeom prst="rect">
              <a:avLst/>
            </a:prstGeom>
            <a:noFill/>
          </p:spPr>
          <p:txBody>
            <a:bodyPr wrap="square" rtlCol="0">
              <a:spAutoFit/>
            </a:bodyPr>
            <a:lstStyle/>
            <a:p>
              <a:r>
                <a:rPr lang="en-US" sz="3600" b="1" dirty="0" smtClean="0">
                  <a:solidFill>
                    <a:srgbClr val="FF0000"/>
                  </a:solidFill>
                </a:rPr>
                <a:t>Before </a:t>
              </a:r>
              <a:r>
                <a:rPr lang="en-US" sz="3600" b="1" dirty="0"/>
                <a:t>o</a:t>
              </a:r>
              <a:r>
                <a:rPr lang="en-US" sz="3600" b="1" dirty="0" smtClean="0"/>
                <a:t>ptimization</a:t>
              </a:r>
              <a:endParaRPr lang="en-US" sz="3600" b="1" dirty="0"/>
            </a:p>
          </p:txBody>
        </p:sp>
      </p:grpSp>
      <p:sp>
        <p:nvSpPr>
          <p:cNvPr id="2" name="Title 1"/>
          <p:cNvSpPr>
            <a:spLocks noGrp="1"/>
          </p:cNvSpPr>
          <p:nvPr>
            <p:ph type="title"/>
          </p:nvPr>
        </p:nvSpPr>
        <p:spPr/>
        <p:txBody>
          <a:bodyPr/>
          <a:lstStyle/>
          <a:p>
            <a:r>
              <a:rPr lang="en-US" b="1" dirty="0"/>
              <a:t>Coarse Model Optimization</a:t>
            </a:r>
            <a:endParaRPr lang="en-US" dirty="0"/>
          </a:p>
        </p:txBody>
      </p:sp>
      <p:sp>
        <p:nvSpPr>
          <p:cNvPr id="4" name="Slide Number Placeholder 3"/>
          <p:cNvSpPr>
            <a:spLocks noGrp="1"/>
          </p:cNvSpPr>
          <p:nvPr>
            <p:ph type="sldNum" sz="quarter" idx="12"/>
          </p:nvPr>
        </p:nvSpPr>
        <p:spPr/>
        <p:txBody>
          <a:bodyPr/>
          <a:lstStyle/>
          <a:p>
            <a:fld id="{3B5F642D-6A31-4596-8C22-CC368C1BDF36}" type="slidenum">
              <a:rPr lang="de-CH" smtClean="0"/>
              <a:t>24</a:t>
            </a:fld>
            <a:endParaRPr lang="de-CH" dirty="0"/>
          </a:p>
        </p:txBody>
      </p:sp>
      <p:sp>
        <p:nvSpPr>
          <p:cNvPr id="10" name="TextBox 9"/>
          <p:cNvSpPr txBox="1"/>
          <p:nvPr/>
        </p:nvSpPr>
        <p:spPr>
          <a:xfrm>
            <a:off x="4392597" y="5771598"/>
            <a:ext cx="3574124" cy="646331"/>
          </a:xfrm>
          <a:prstGeom prst="rect">
            <a:avLst/>
          </a:prstGeom>
          <a:noFill/>
        </p:spPr>
        <p:txBody>
          <a:bodyPr wrap="square" rtlCol="0">
            <a:spAutoFit/>
          </a:bodyPr>
          <a:lstStyle/>
          <a:p>
            <a:pPr algn="ctr"/>
            <a:r>
              <a:rPr lang="en-US" sz="3600" dirty="0" smtClean="0"/>
              <a:t>Top view</a:t>
            </a:r>
            <a:endParaRPr lang="en-US" sz="36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889" y="1651972"/>
            <a:ext cx="10058400" cy="4224292"/>
          </a:xfrm>
          <a:prstGeom prst="rect">
            <a:avLst/>
          </a:prstGeom>
        </p:spPr>
      </p:pic>
    </p:spTree>
    <p:extLst>
      <p:ext uri="{BB962C8B-B14F-4D97-AF65-F5344CB8AC3E}">
        <p14:creationId xmlns:p14="http://schemas.microsoft.com/office/powerpoint/2010/main" val="160895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xit" presetSubtype="0" fill="hold" nodeType="withEffect">
                                  <p:stCondLst>
                                    <p:cond delay="1500"/>
                                  </p:stCondLst>
                                  <p:childTnLst>
                                    <p:set>
                                      <p:cBhvr>
                                        <p:cTn id="8" dur="1" fill="hold">
                                          <p:stCondLst>
                                            <p:cond delay="0"/>
                                          </p:stCondLst>
                                        </p:cTn>
                                        <p:tgtEl>
                                          <p:spTgt spid="13"/>
                                        </p:tgtEl>
                                        <p:attrNameLst>
                                          <p:attrName>style.visibility</p:attrName>
                                        </p:attrNameLst>
                                      </p:cBhvr>
                                      <p:to>
                                        <p:strVal val="hidden"/>
                                      </p:to>
                                    </p:set>
                                  </p:childTnLst>
                                </p:cTn>
                              </p:par>
                            </p:childTnLst>
                          </p:cTn>
                        </p:par>
                        <p:par>
                          <p:cTn id="9" fill="hold">
                            <p:stCondLst>
                              <p:cond delay="1500"/>
                            </p:stCondLst>
                            <p:childTnLst>
                              <p:par>
                                <p:cTn id="10" presetID="1" presetClass="exit" presetSubtype="0" fill="hold" nodeType="afterEffect">
                                  <p:stCondLst>
                                    <p:cond delay="1500"/>
                                  </p:stCondLst>
                                  <p:childTnLst>
                                    <p:set>
                                      <p:cBhvr>
                                        <p:cTn id="11" dur="1" fill="hold">
                                          <p:stCondLst>
                                            <p:cond delay="0"/>
                                          </p:stCondLst>
                                        </p:cTn>
                                        <p:tgtEl>
                                          <p:spTgt spid="15"/>
                                        </p:tgtEl>
                                        <p:attrNameLst>
                                          <p:attrName>style.visibility</p:attrName>
                                        </p:attrNameLst>
                                      </p:cBhvr>
                                      <p:to>
                                        <p:strVal val="hidden"/>
                                      </p:to>
                                    </p:set>
                                  </p:childTnLst>
                                </p:cTn>
                              </p:par>
                              <p:par>
                                <p:cTn id="12" presetID="1" presetClass="entr" presetSubtype="0" fill="hold" nodeType="withEffect">
                                  <p:stCondLst>
                                    <p:cond delay="150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3000"/>
                            </p:stCondLst>
                            <p:childTnLst>
                              <p:par>
                                <p:cTn id="15" presetID="1" presetClass="entr" presetSubtype="0" fill="hold" nodeType="afterEffect">
                                  <p:stCondLst>
                                    <p:cond delay="150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xit" presetSubtype="0" fill="hold" nodeType="withEffect">
                                  <p:stCondLst>
                                    <p:cond delay="1500"/>
                                  </p:stCondLst>
                                  <p:childTnLst>
                                    <p:set>
                                      <p:cBhvr>
                                        <p:cTn id="18" dur="1" fill="hold">
                                          <p:stCondLst>
                                            <p:cond delay="0"/>
                                          </p:stCondLst>
                                        </p:cTn>
                                        <p:tgtEl>
                                          <p:spTgt spid="13"/>
                                        </p:tgtEl>
                                        <p:attrNameLst>
                                          <p:attrName>style.visibility</p:attrName>
                                        </p:attrNameLst>
                                      </p:cBhvr>
                                      <p:to>
                                        <p:strVal val="hidden"/>
                                      </p:to>
                                    </p:set>
                                  </p:childTnLst>
                                </p:cTn>
                              </p:par>
                            </p:childTnLst>
                          </p:cTn>
                        </p:par>
                        <p:par>
                          <p:cTn id="19" fill="hold">
                            <p:stCondLst>
                              <p:cond delay="4500"/>
                            </p:stCondLst>
                            <p:childTnLst>
                              <p:par>
                                <p:cTn id="20" presetID="1" presetClass="exit" presetSubtype="0" fill="hold" nodeType="afterEffect">
                                  <p:stCondLst>
                                    <p:cond delay="1500"/>
                                  </p:stCondLst>
                                  <p:childTnLst>
                                    <p:set>
                                      <p:cBhvr>
                                        <p:cTn id="21" dur="1" fill="hold">
                                          <p:stCondLst>
                                            <p:cond delay="0"/>
                                          </p:stCondLst>
                                        </p:cTn>
                                        <p:tgtEl>
                                          <p:spTgt spid="15"/>
                                        </p:tgtEl>
                                        <p:attrNameLst>
                                          <p:attrName>style.visibility</p:attrName>
                                        </p:attrNameLst>
                                      </p:cBhvr>
                                      <p:to>
                                        <p:strVal val="hidden"/>
                                      </p:to>
                                    </p:set>
                                  </p:childTnLst>
                                </p:cTn>
                              </p:par>
                              <p:par>
                                <p:cTn id="22" presetID="1" presetClass="entr" presetSubtype="0" fill="hold" nodeType="withEffect">
                                  <p:stCondLst>
                                    <p:cond delay="1500"/>
                                  </p:stCondLst>
                                  <p:childTnLst>
                                    <p:set>
                                      <p:cBhvr>
                                        <p:cTn id="23" dur="1" fill="hold">
                                          <p:stCondLst>
                                            <p:cond delay="0"/>
                                          </p:stCondLst>
                                        </p:cTn>
                                        <p:tgtEl>
                                          <p:spTgt spid="13"/>
                                        </p:tgtEl>
                                        <p:attrNameLst>
                                          <p:attrName>style.visibility</p:attrName>
                                        </p:attrNameLst>
                                      </p:cBhvr>
                                      <p:to>
                                        <p:strVal val="visible"/>
                                      </p:to>
                                    </p:set>
                                  </p:childTnLst>
                                </p:cTn>
                              </p:par>
                            </p:childTnLst>
                          </p:cTn>
                        </p:par>
                        <p:par>
                          <p:cTn id="24" fill="hold">
                            <p:stCondLst>
                              <p:cond delay="6000"/>
                            </p:stCondLst>
                            <p:childTnLst>
                              <p:par>
                                <p:cTn id="25" presetID="1" presetClass="entr" presetSubtype="0" fill="hold" nodeType="afterEffect">
                                  <p:stCondLst>
                                    <p:cond delay="150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xit" presetSubtype="0" fill="hold" nodeType="withEffect">
                                  <p:stCondLst>
                                    <p:cond delay="150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450143" y="1954894"/>
            <a:ext cx="5435862" cy="3156702"/>
            <a:chOff x="6245649" y="1638300"/>
            <a:chExt cx="5435862" cy="3156702"/>
          </a:xfrm>
        </p:grpSpPr>
        <p:pic>
          <p:nvPicPr>
            <p:cNvPr id="8" name="Picture 7" descr="G:\projects\CityModeler\results\comparison_for_optimization\texture_opt.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391274" y="2460484"/>
              <a:ext cx="5290237" cy="233451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245649" y="1638300"/>
              <a:ext cx="4594209" cy="646331"/>
            </a:xfrm>
            <a:prstGeom prst="rect">
              <a:avLst/>
            </a:prstGeom>
            <a:noFill/>
          </p:spPr>
          <p:txBody>
            <a:bodyPr wrap="square" rtlCol="0">
              <a:spAutoFit/>
            </a:bodyPr>
            <a:lstStyle/>
            <a:p>
              <a:r>
                <a:rPr lang="en-US" sz="3600" b="1" dirty="0" smtClean="0">
                  <a:solidFill>
                    <a:srgbClr val="FF0000"/>
                  </a:solidFill>
                </a:rPr>
                <a:t>After </a:t>
              </a:r>
              <a:r>
                <a:rPr lang="en-US" sz="3600" b="1" dirty="0" smtClean="0"/>
                <a:t>optimization</a:t>
              </a:r>
              <a:endParaRPr lang="en-US" sz="3600" b="1" dirty="0"/>
            </a:p>
          </p:txBody>
        </p:sp>
      </p:grpSp>
      <p:grpSp>
        <p:nvGrpSpPr>
          <p:cNvPr id="13" name="Group 12"/>
          <p:cNvGrpSpPr/>
          <p:nvPr/>
        </p:nvGrpSpPr>
        <p:grpSpPr>
          <a:xfrm>
            <a:off x="3450144" y="1934483"/>
            <a:ext cx="5435863" cy="3151647"/>
            <a:chOff x="6245650" y="1617889"/>
            <a:chExt cx="5435863" cy="3151647"/>
          </a:xfrm>
        </p:grpSpPr>
        <p:pic>
          <p:nvPicPr>
            <p:cNvPr id="9" name="Picture 9" descr="G:\projects\CityModeler\results\comparison_for_optimization\texture_initial.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391275" y="2460484"/>
              <a:ext cx="5290238" cy="230905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245650" y="1617889"/>
              <a:ext cx="4594209" cy="646331"/>
            </a:xfrm>
            <a:prstGeom prst="rect">
              <a:avLst/>
            </a:prstGeom>
            <a:noFill/>
          </p:spPr>
          <p:txBody>
            <a:bodyPr wrap="square" rtlCol="0">
              <a:spAutoFit/>
            </a:bodyPr>
            <a:lstStyle/>
            <a:p>
              <a:r>
                <a:rPr lang="en-US" sz="3600" b="1" dirty="0" smtClean="0">
                  <a:solidFill>
                    <a:srgbClr val="FF0000"/>
                  </a:solidFill>
                </a:rPr>
                <a:t>Before </a:t>
              </a:r>
              <a:r>
                <a:rPr lang="en-US" sz="3600" b="1" dirty="0"/>
                <a:t>o</a:t>
              </a:r>
              <a:r>
                <a:rPr lang="en-US" sz="3600" b="1" dirty="0" smtClean="0"/>
                <a:t>ptimization</a:t>
              </a:r>
              <a:endParaRPr lang="en-US" sz="3600" b="1" dirty="0"/>
            </a:p>
          </p:txBody>
        </p:sp>
      </p:grpSp>
      <p:sp>
        <p:nvSpPr>
          <p:cNvPr id="2" name="Title 1"/>
          <p:cNvSpPr>
            <a:spLocks noGrp="1"/>
          </p:cNvSpPr>
          <p:nvPr>
            <p:ph type="title"/>
          </p:nvPr>
        </p:nvSpPr>
        <p:spPr/>
        <p:txBody>
          <a:bodyPr/>
          <a:lstStyle/>
          <a:p>
            <a:r>
              <a:rPr lang="en-US" b="1" dirty="0"/>
              <a:t>Coarse Model Optimization</a:t>
            </a:r>
            <a:endParaRPr lang="en-US" dirty="0"/>
          </a:p>
        </p:txBody>
      </p:sp>
      <p:sp>
        <p:nvSpPr>
          <p:cNvPr id="4" name="Slide Number Placeholder 3"/>
          <p:cNvSpPr>
            <a:spLocks noGrp="1"/>
          </p:cNvSpPr>
          <p:nvPr>
            <p:ph type="sldNum" sz="quarter" idx="12"/>
          </p:nvPr>
        </p:nvSpPr>
        <p:spPr/>
        <p:txBody>
          <a:bodyPr/>
          <a:lstStyle/>
          <a:p>
            <a:fld id="{3B5F642D-6A31-4596-8C22-CC368C1BDF36}" type="slidenum">
              <a:rPr lang="de-CH" smtClean="0"/>
              <a:t>25</a:t>
            </a:fld>
            <a:endParaRPr lang="de-CH" dirty="0"/>
          </a:p>
        </p:txBody>
      </p:sp>
      <p:sp>
        <p:nvSpPr>
          <p:cNvPr id="11" name="TextBox 10"/>
          <p:cNvSpPr txBox="1"/>
          <p:nvPr/>
        </p:nvSpPr>
        <p:spPr>
          <a:xfrm>
            <a:off x="4007087" y="5798320"/>
            <a:ext cx="4652061" cy="646331"/>
          </a:xfrm>
          <a:prstGeom prst="rect">
            <a:avLst/>
          </a:prstGeom>
          <a:noFill/>
        </p:spPr>
        <p:txBody>
          <a:bodyPr wrap="square" rtlCol="0">
            <a:spAutoFit/>
          </a:bodyPr>
          <a:lstStyle/>
          <a:p>
            <a:pPr algn="ctr"/>
            <a:r>
              <a:rPr lang="en-US" sz="3600" dirty="0" smtClean="0"/>
              <a:t>Front view</a:t>
            </a:r>
            <a:endParaRPr lang="en-US" sz="36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1686" y="1558231"/>
            <a:ext cx="10058400" cy="4389119"/>
          </a:xfrm>
          <a:prstGeom prst="rect">
            <a:avLst/>
          </a:prstGeom>
        </p:spPr>
      </p:pic>
    </p:spTree>
    <p:extLst>
      <p:ext uri="{BB962C8B-B14F-4D97-AF65-F5344CB8AC3E}">
        <p14:creationId xmlns:p14="http://schemas.microsoft.com/office/powerpoint/2010/main" val="140177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xit" presetSubtype="0" fill="hold" nodeType="withEffect">
                                  <p:stCondLst>
                                    <p:cond delay="1500"/>
                                  </p:stCondLst>
                                  <p:childTnLst>
                                    <p:set>
                                      <p:cBhvr>
                                        <p:cTn id="8" dur="1" fill="hold">
                                          <p:stCondLst>
                                            <p:cond delay="0"/>
                                          </p:stCondLst>
                                        </p:cTn>
                                        <p:tgtEl>
                                          <p:spTgt spid="13"/>
                                        </p:tgtEl>
                                        <p:attrNameLst>
                                          <p:attrName>style.visibility</p:attrName>
                                        </p:attrNameLst>
                                      </p:cBhvr>
                                      <p:to>
                                        <p:strVal val="hidden"/>
                                      </p:to>
                                    </p:set>
                                  </p:childTnLst>
                                </p:cTn>
                              </p:par>
                            </p:childTnLst>
                          </p:cTn>
                        </p:par>
                        <p:par>
                          <p:cTn id="9" fill="hold">
                            <p:stCondLst>
                              <p:cond delay="1500"/>
                            </p:stCondLst>
                            <p:childTnLst>
                              <p:par>
                                <p:cTn id="10" presetID="1" presetClass="exit" presetSubtype="0" fill="hold" nodeType="afterEffect">
                                  <p:stCondLst>
                                    <p:cond delay="1500"/>
                                  </p:stCondLst>
                                  <p:childTnLst>
                                    <p:set>
                                      <p:cBhvr>
                                        <p:cTn id="11" dur="1" fill="hold">
                                          <p:stCondLst>
                                            <p:cond delay="0"/>
                                          </p:stCondLst>
                                        </p:cTn>
                                        <p:tgtEl>
                                          <p:spTgt spid="15"/>
                                        </p:tgtEl>
                                        <p:attrNameLst>
                                          <p:attrName>style.visibility</p:attrName>
                                        </p:attrNameLst>
                                      </p:cBhvr>
                                      <p:to>
                                        <p:strVal val="hidden"/>
                                      </p:to>
                                    </p:set>
                                  </p:childTnLst>
                                </p:cTn>
                              </p:par>
                              <p:par>
                                <p:cTn id="12" presetID="1" presetClass="entr" presetSubtype="0" fill="hold" nodeType="withEffect">
                                  <p:stCondLst>
                                    <p:cond delay="150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3000"/>
                            </p:stCondLst>
                            <p:childTnLst>
                              <p:par>
                                <p:cTn id="15" presetID="1" presetClass="entr" presetSubtype="0" fill="hold" nodeType="afterEffect">
                                  <p:stCondLst>
                                    <p:cond delay="150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xit" presetSubtype="0" fill="hold" nodeType="withEffect">
                                  <p:stCondLst>
                                    <p:cond delay="1500"/>
                                  </p:stCondLst>
                                  <p:childTnLst>
                                    <p:set>
                                      <p:cBhvr>
                                        <p:cTn id="18" dur="1" fill="hold">
                                          <p:stCondLst>
                                            <p:cond delay="0"/>
                                          </p:stCondLst>
                                        </p:cTn>
                                        <p:tgtEl>
                                          <p:spTgt spid="13"/>
                                        </p:tgtEl>
                                        <p:attrNameLst>
                                          <p:attrName>style.visibility</p:attrName>
                                        </p:attrNameLst>
                                      </p:cBhvr>
                                      <p:to>
                                        <p:strVal val="hidden"/>
                                      </p:to>
                                    </p:set>
                                  </p:childTnLst>
                                </p:cTn>
                              </p:par>
                            </p:childTnLst>
                          </p:cTn>
                        </p:par>
                        <p:par>
                          <p:cTn id="19" fill="hold">
                            <p:stCondLst>
                              <p:cond delay="4500"/>
                            </p:stCondLst>
                            <p:childTnLst>
                              <p:par>
                                <p:cTn id="20" presetID="1" presetClass="exit" presetSubtype="0" fill="hold" nodeType="afterEffect">
                                  <p:stCondLst>
                                    <p:cond delay="1500"/>
                                  </p:stCondLst>
                                  <p:childTnLst>
                                    <p:set>
                                      <p:cBhvr>
                                        <p:cTn id="21" dur="1" fill="hold">
                                          <p:stCondLst>
                                            <p:cond delay="0"/>
                                          </p:stCondLst>
                                        </p:cTn>
                                        <p:tgtEl>
                                          <p:spTgt spid="15"/>
                                        </p:tgtEl>
                                        <p:attrNameLst>
                                          <p:attrName>style.visibility</p:attrName>
                                        </p:attrNameLst>
                                      </p:cBhvr>
                                      <p:to>
                                        <p:strVal val="hidden"/>
                                      </p:to>
                                    </p:set>
                                  </p:childTnLst>
                                </p:cTn>
                              </p:par>
                              <p:par>
                                <p:cTn id="22" presetID="1" presetClass="entr" presetSubtype="0" fill="hold" nodeType="withEffect">
                                  <p:stCondLst>
                                    <p:cond delay="1500"/>
                                  </p:stCondLst>
                                  <p:childTnLst>
                                    <p:set>
                                      <p:cBhvr>
                                        <p:cTn id="23" dur="1" fill="hold">
                                          <p:stCondLst>
                                            <p:cond delay="0"/>
                                          </p:stCondLst>
                                        </p:cTn>
                                        <p:tgtEl>
                                          <p:spTgt spid="13"/>
                                        </p:tgtEl>
                                        <p:attrNameLst>
                                          <p:attrName>style.visibility</p:attrName>
                                        </p:attrNameLst>
                                      </p:cBhvr>
                                      <p:to>
                                        <p:strVal val="visible"/>
                                      </p:to>
                                    </p:set>
                                  </p:childTnLst>
                                </p:cTn>
                              </p:par>
                            </p:childTnLst>
                          </p:cTn>
                        </p:par>
                        <p:par>
                          <p:cTn id="24" fill="hold">
                            <p:stCondLst>
                              <p:cond delay="6000"/>
                            </p:stCondLst>
                            <p:childTnLst>
                              <p:par>
                                <p:cTn id="25" presetID="1" presetClass="entr" presetSubtype="0" fill="hold" nodeType="afterEffect">
                                  <p:stCondLst>
                                    <p:cond delay="150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xit" presetSubtype="0" fill="hold" nodeType="withEffect">
                                  <p:stCondLst>
                                    <p:cond delay="150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Template Assembly</a:t>
            </a:r>
            <a:endParaRPr lang="en-US" b="1" dirty="0"/>
          </a:p>
        </p:txBody>
      </p:sp>
      <p:sp>
        <p:nvSpPr>
          <p:cNvPr id="4" name="Slide Number Placeholder 3"/>
          <p:cNvSpPr>
            <a:spLocks noGrp="1"/>
          </p:cNvSpPr>
          <p:nvPr>
            <p:ph type="sldNum" sz="quarter" idx="12"/>
          </p:nvPr>
        </p:nvSpPr>
        <p:spPr/>
        <p:txBody>
          <a:bodyPr/>
          <a:lstStyle/>
          <a:p>
            <a:fld id="{3B5F642D-6A31-4596-8C22-CC368C1BDF36}" type="slidenum">
              <a:rPr lang="de-CH" smtClean="0"/>
              <a:t>26</a:t>
            </a:fld>
            <a:endParaRPr lang="de-CH"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8561" y="1900649"/>
            <a:ext cx="3789096" cy="146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7108" y="3565962"/>
            <a:ext cx="3692002" cy="233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895176" y="1920639"/>
            <a:ext cx="6879964" cy="144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417258" y="3588997"/>
            <a:ext cx="4251729" cy="228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859900" y="3580722"/>
            <a:ext cx="2915240" cy="228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531896" y="3936600"/>
            <a:ext cx="7528993" cy="2073950"/>
          </a:xfrm>
          <a:prstGeom prst="rect">
            <a:avLst/>
          </a:prstGeom>
          <a:noFill/>
          <a:ln w="38100">
            <a:solidFill>
              <a:srgbClr val="FF000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499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500"/>
                                  </p:stCondLst>
                                  <p:childTnLst>
                                    <p:animEffect transition="out" filter="fade">
                                      <p:cBhvr>
                                        <p:cTn id="6" dur="2000" tmFilter="0, 0; .2, .5; .8, .5; 1, 0"/>
                                        <p:tgtEl>
                                          <p:spTgt spid="10"/>
                                        </p:tgtEl>
                                      </p:cBhvr>
                                    </p:animEffect>
                                    <p:animScale>
                                      <p:cBhvr>
                                        <p:cTn id="7" dur="100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Template Assembly</a:t>
            </a:r>
            <a:endParaRPr lang="en-US" b="1" dirty="0"/>
          </a:p>
        </p:txBody>
      </p:sp>
      <p:sp>
        <p:nvSpPr>
          <p:cNvPr id="4" name="Slide Number Placeholder 3"/>
          <p:cNvSpPr>
            <a:spLocks noGrp="1"/>
          </p:cNvSpPr>
          <p:nvPr>
            <p:ph type="sldNum" sz="quarter" idx="12"/>
          </p:nvPr>
        </p:nvSpPr>
        <p:spPr/>
        <p:txBody>
          <a:bodyPr/>
          <a:lstStyle/>
          <a:p>
            <a:fld id="{3B5F642D-6A31-4596-8C22-CC368C1BDF36}" type="slidenum">
              <a:rPr lang="de-CH" smtClean="0"/>
              <a:t>27</a:t>
            </a:fld>
            <a:endParaRPr lang="de-CH" dirty="0"/>
          </a:p>
        </p:txBody>
      </p:sp>
      <p:sp>
        <p:nvSpPr>
          <p:cNvPr id="71" name="Content Placeholder 2"/>
          <p:cNvSpPr>
            <a:spLocks noGrp="1"/>
          </p:cNvSpPr>
          <p:nvPr>
            <p:ph idx="1"/>
          </p:nvPr>
        </p:nvSpPr>
        <p:spPr>
          <a:xfrm>
            <a:off x="476250" y="1825625"/>
            <a:ext cx="11239500" cy="3329699"/>
          </a:xfrm>
        </p:spPr>
        <p:txBody>
          <a:bodyPr>
            <a:normAutofit/>
          </a:bodyPr>
          <a:lstStyle/>
          <a:p>
            <a:r>
              <a:rPr lang="en-US" altLang="zh-CN" dirty="0" smtClean="0"/>
              <a:t>Directly </a:t>
            </a:r>
            <a:r>
              <a:rPr lang="en-US" altLang="zh-CN" dirty="0"/>
              <a:t>in 3D </a:t>
            </a:r>
            <a:r>
              <a:rPr lang="en-US" altLang="zh-CN" dirty="0" smtClean="0"/>
              <a:t>space ?</a:t>
            </a:r>
          </a:p>
          <a:p>
            <a:pPr lvl="1">
              <a:buFontTx/>
              <a:buChar char="-"/>
            </a:pPr>
            <a:r>
              <a:rPr lang="en-US" dirty="0" smtClean="0"/>
              <a:t>Sparse, </a:t>
            </a:r>
          </a:p>
          <a:p>
            <a:pPr lvl="1">
              <a:buFontTx/>
              <a:buChar char="-"/>
            </a:pPr>
            <a:r>
              <a:rPr lang="en-US" dirty="0" smtClean="0"/>
              <a:t>Noisy</a:t>
            </a:r>
          </a:p>
          <a:p>
            <a:pPr lvl="1">
              <a:buFontTx/>
              <a:buChar char="-"/>
            </a:pPr>
            <a:r>
              <a:rPr lang="en-US" dirty="0"/>
              <a:t>I</a:t>
            </a:r>
            <a:r>
              <a:rPr lang="en-US" dirty="0" smtClean="0"/>
              <a:t>ncomplete</a:t>
            </a:r>
            <a:endParaRPr lang="en-US" dirty="0"/>
          </a:p>
        </p:txBody>
      </p:sp>
      <p:pic>
        <p:nvPicPr>
          <p:cNvPr id="12292" name="Picture 4" descr="http://cdns2.freepik.com/foto-gratis/_421134.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513151" y="1643064"/>
            <a:ext cx="975518" cy="922535"/>
          </a:xfrm>
          <a:prstGeom prst="rect">
            <a:avLst/>
          </a:prstGeom>
          <a:noFill/>
          <a:extLst>
            <a:ext uri="{909E8E84-426E-40DD-AFC4-6F175D3DCCD1}">
              <a14:hiddenFill xmlns:a14="http://schemas.microsoft.com/office/drawing/2010/main">
                <a:solidFill>
                  <a:srgbClr val="FFFFFF"/>
                </a:solidFill>
              </a14:hiddenFill>
            </a:ext>
          </a:extLst>
        </p:spPr>
      </p:pic>
      <p:grpSp>
        <p:nvGrpSpPr>
          <p:cNvPr id="4099" name="Group 4098"/>
          <p:cNvGrpSpPr/>
          <p:nvPr/>
        </p:nvGrpSpPr>
        <p:grpSpPr>
          <a:xfrm>
            <a:off x="476250" y="3960784"/>
            <a:ext cx="11239500" cy="2187772"/>
            <a:chOff x="476250" y="3267080"/>
            <a:chExt cx="11239500" cy="2187772"/>
          </a:xfrm>
        </p:grpSpPr>
        <p:pic>
          <p:nvPicPr>
            <p:cNvPr id="74" name="Picture 4" descr="http://cdns2.freepik.com/foto-gratis/_421134.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538769" y="3267080"/>
              <a:ext cx="975518" cy="922535"/>
            </a:xfrm>
            <a:prstGeom prst="rect">
              <a:avLst/>
            </a:prstGeom>
            <a:noFill/>
            <a:extLst>
              <a:ext uri="{909E8E84-426E-40DD-AFC4-6F175D3DCCD1}">
                <a14:hiddenFill xmlns:a14="http://schemas.microsoft.com/office/drawing/2010/main">
                  <a:solidFill>
                    <a:srgbClr val="FFFFFF"/>
                  </a:solidFill>
                </a14:hiddenFill>
              </a:ext>
            </a:extLst>
          </p:spPr>
        </p:pic>
        <p:sp>
          <p:nvSpPr>
            <p:cNvPr id="75" name="Content Placeholder 2"/>
            <p:cNvSpPr txBox="1">
              <a:spLocks/>
            </p:cNvSpPr>
            <p:nvPr/>
          </p:nvSpPr>
          <p:spPr>
            <a:xfrm>
              <a:off x="476250" y="3409955"/>
              <a:ext cx="11239500" cy="2044897"/>
            </a:xfrm>
            <a:prstGeom prst="rect">
              <a:avLst/>
            </a:prstGeom>
          </p:spPr>
          <p:txBody>
            <a:bodyPr vert="horz" lIns="180000" tIns="45720" rIns="18000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dirty="0" smtClean="0"/>
                <a:t>In </a:t>
              </a:r>
              <a:r>
                <a:rPr lang="en-US" altLang="zh-CN" b="1" dirty="0"/>
                <a:t>i</a:t>
              </a:r>
              <a:r>
                <a:rPr lang="en-US" altLang="zh-CN" b="1" dirty="0" smtClean="0"/>
                <a:t>mage space </a:t>
              </a:r>
            </a:p>
            <a:p>
              <a:endParaRPr lang="en-US" dirty="0"/>
            </a:p>
            <a:p>
              <a:pPr marL="0" indent="0">
                <a:buNone/>
              </a:pPr>
              <a:r>
                <a:rPr lang="en-US" dirty="0" smtClean="0"/>
                <a:t> 3D template assembly      2D detection in image space</a:t>
              </a:r>
              <a:endParaRPr lang="en-US" dirty="0"/>
            </a:p>
          </p:txBody>
        </p:sp>
      </p:grpSp>
      <p:cxnSp>
        <p:nvCxnSpPr>
          <p:cNvPr id="5" name="Straight Arrow Connector 4"/>
          <p:cNvCxnSpPr/>
          <p:nvPr/>
        </p:nvCxnSpPr>
        <p:spPr>
          <a:xfrm>
            <a:off x="5018567" y="5635256"/>
            <a:ext cx="326066" cy="0"/>
          </a:xfrm>
          <a:prstGeom prst="straightConnector1">
            <a:avLst/>
          </a:prstGeom>
          <a:ln w="41275">
            <a:tailEnd type="stealth"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5246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fade">
                                      <p:cBhvr>
                                        <p:cTn id="7" dur="500"/>
                                        <p:tgtEl>
                                          <p:spTgt spid="1229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Template Assembly</a:t>
            </a:r>
            <a:endParaRPr lang="en-US" b="1" dirty="0"/>
          </a:p>
        </p:txBody>
      </p:sp>
      <p:sp>
        <p:nvSpPr>
          <p:cNvPr id="4" name="Slide Number Placeholder 3"/>
          <p:cNvSpPr>
            <a:spLocks noGrp="1"/>
          </p:cNvSpPr>
          <p:nvPr>
            <p:ph type="sldNum" sz="quarter" idx="12"/>
          </p:nvPr>
        </p:nvSpPr>
        <p:spPr/>
        <p:txBody>
          <a:bodyPr/>
          <a:lstStyle/>
          <a:p>
            <a:fld id="{3B5F642D-6A31-4596-8C22-CC368C1BDF36}" type="slidenum">
              <a:rPr lang="de-CH" smtClean="0"/>
              <a:t>28</a:t>
            </a:fld>
            <a:endParaRPr lang="de-CH" dirty="0"/>
          </a:p>
        </p:txBody>
      </p:sp>
      <p:sp>
        <p:nvSpPr>
          <p:cNvPr id="3" name="TextBox 2"/>
          <p:cNvSpPr txBox="1"/>
          <p:nvPr/>
        </p:nvSpPr>
        <p:spPr>
          <a:xfrm>
            <a:off x="1257299" y="1932057"/>
            <a:ext cx="10229850" cy="707886"/>
          </a:xfrm>
          <a:prstGeom prst="rect">
            <a:avLst/>
          </a:prstGeom>
          <a:noFill/>
        </p:spPr>
        <p:txBody>
          <a:bodyPr wrap="square" rtlCol="0">
            <a:spAutoFit/>
          </a:bodyPr>
          <a:lstStyle/>
          <a:p>
            <a:r>
              <a:rPr lang="en-US" sz="4000" dirty="0" smtClean="0"/>
              <a:t>A template  =   3D geometry     +        Query key</a:t>
            </a:r>
            <a:endParaRPr lang="en-US" sz="4000" dirty="0"/>
          </a:p>
        </p:txBody>
      </p:sp>
      <p:pic>
        <p:nvPicPr>
          <p:cNvPr id="67" name="Picture 6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13937" y="3181840"/>
            <a:ext cx="2229788" cy="2843787"/>
          </a:xfrm>
          <a:prstGeom prst="rect">
            <a:avLst/>
          </a:prstGeom>
        </p:spPr>
      </p:pic>
      <p:pic>
        <p:nvPicPr>
          <p:cNvPr id="68" name="Picture 9" descr="G:\projects\CityModeler\data\template\dorm\window_001_key.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99772" y="3231497"/>
            <a:ext cx="2842485" cy="2407890"/>
          </a:xfrm>
          <a:prstGeom prst="rect">
            <a:avLst/>
          </a:prstGeom>
          <a:noFill/>
          <a:extLst>
            <a:ext uri="{909E8E84-426E-40DD-AFC4-6F175D3DCCD1}">
              <a14:hiddenFill xmlns:a14="http://schemas.microsoft.com/office/drawing/2010/main">
                <a:solidFill>
                  <a:srgbClr val="FFFFFF"/>
                </a:solidFill>
              </a14:hiddenFill>
            </a:ext>
          </a:extLst>
        </p:spPr>
      </p:pic>
      <p:sp>
        <p:nvSpPr>
          <p:cNvPr id="69" name="Rectangle 68"/>
          <p:cNvSpPr/>
          <p:nvPr/>
        </p:nvSpPr>
        <p:spPr>
          <a:xfrm>
            <a:off x="4246146" y="1771651"/>
            <a:ext cx="3040479" cy="4311126"/>
          </a:xfrm>
          <a:prstGeom prst="rect">
            <a:avLst/>
          </a:prstGeom>
          <a:noFill/>
          <a:ln w="38100">
            <a:solidFill>
              <a:srgbClr val="FF000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8301778" y="1771651"/>
            <a:ext cx="3185371" cy="4311126"/>
          </a:xfrm>
          <a:prstGeom prst="rect">
            <a:avLst/>
          </a:prstGeom>
          <a:noFill/>
          <a:ln w="38100">
            <a:solidFill>
              <a:srgbClr val="FF000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6142951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G:\projects\2014_TemplateAssembly\paper(EG)\images\overlap.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0812" y="3838575"/>
            <a:ext cx="6882357" cy="23921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Template Assembly</a:t>
            </a:r>
            <a:endParaRPr lang="en-US" b="1" dirty="0"/>
          </a:p>
        </p:txBody>
      </p:sp>
      <p:sp>
        <p:nvSpPr>
          <p:cNvPr id="4" name="Slide Number Placeholder 3"/>
          <p:cNvSpPr>
            <a:spLocks noGrp="1"/>
          </p:cNvSpPr>
          <p:nvPr>
            <p:ph type="sldNum" sz="quarter" idx="12"/>
          </p:nvPr>
        </p:nvSpPr>
        <p:spPr/>
        <p:txBody>
          <a:bodyPr/>
          <a:lstStyle/>
          <a:p>
            <a:fld id="{3B5F642D-6A31-4596-8C22-CC368C1BDF36}" type="slidenum">
              <a:rPr lang="de-CH" smtClean="0"/>
              <a:t>29</a:t>
            </a:fld>
            <a:endParaRPr lang="de-CH" dirty="0"/>
          </a:p>
        </p:txBody>
      </p:sp>
      <p:sp>
        <p:nvSpPr>
          <p:cNvPr id="19" name="Content Placeholder 2"/>
          <p:cNvSpPr>
            <a:spLocks noGrp="1"/>
          </p:cNvSpPr>
          <p:nvPr>
            <p:ph idx="1"/>
          </p:nvPr>
        </p:nvSpPr>
        <p:spPr>
          <a:xfrm>
            <a:off x="1057275" y="2516980"/>
            <a:ext cx="8239125" cy="3098800"/>
          </a:xfrm>
        </p:spPr>
        <p:txBody>
          <a:bodyPr>
            <a:normAutofit lnSpcReduction="10000"/>
          </a:bodyPr>
          <a:lstStyle/>
          <a:p>
            <a:pPr marL="0" indent="0">
              <a:buNone/>
            </a:pPr>
            <a:r>
              <a:rPr lang="en-US" b="0" dirty="0" smtClean="0"/>
              <a:t>Key </a:t>
            </a:r>
            <a:r>
              <a:rPr lang="en-US" b="0" dirty="0"/>
              <a:t>images</a:t>
            </a:r>
          </a:p>
          <a:p>
            <a:pPr marL="0" indent="0">
              <a:buNone/>
            </a:pPr>
            <a:endParaRPr lang="en-US" b="0" dirty="0" smtClean="0"/>
          </a:p>
          <a:p>
            <a:pPr marL="0" indent="0">
              <a:buNone/>
            </a:pPr>
            <a:endParaRPr lang="en-US" dirty="0"/>
          </a:p>
          <a:p>
            <a:pPr marL="0" indent="0">
              <a:lnSpc>
                <a:spcPct val="100000"/>
              </a:lnSpc>
              <a:buNone/>
            </a:pPr>
            <a:endParaRPr lang="en-US" b="0" dirty="0" smtClean="0"/>
          </a:p>
          <a:p>
            <a:pPr marL="0" indent="0">
              <a:buNone/>
            </a:pPr>
            <a:r>
              <a:rPr lang="en-US" b="0" dirty="0" smtClean="0"/>
              <a:t>Candidates</a:t>
            </a:r>
            <a:endParaRPr lang="en-US" b="0" dirty="0"/>
          </a:p>
        </p:txBody>
      </p:sp>
      <p:pic>
        <p:nvPicPr>
          <p:cNvPr id="23" name="Picture 22"/>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738065" y="2217573"/>
            <a:ext cx="1201400" cy="1031340"/>
          </a:xfrm>
          <a:prstGeom prst="rect">
            <a:avLst/>
          </a:prstGeom>
          <a:noFill/>
          <a:ln>
            <a:noFill/>
          </a:ln>
        </p:spPr>
      </p:pic>
      <p:pic>
        <p:nvPicPr>
          <p:cNvPr id="24" name="Picture 23"/>
          <p:cNvPicPr>
            <a:picLocks noChangeAspect="1"/>
          </p:cNvPicPr>
          <p:nvPr/>
        </p:nvPicPr>
        <p:blipFill>
          <a:blip r:embed="rId6">
            <a:extLst>
              <a:ext uri="{BEBA8EAE-BF5A-486C-A8C5-ECC9F3942E4B}">
                <a14:imgProps xmlns:a14="http://schemas.microsoft.com/office/drawing/2010/main">
                  <a14:imgLayer r:embed="rId7">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7456605" y="2766159"/>
            <a:ext cx="586986" cy="482754"/>
          </a:xfrm>
          <a:prstGeom prst="rect">
            <a:avLst/>
          </a:prstGeom>
          <a:noFill/>
          <a:ln>
            <a:noFill/>
          </a:ln>
        </p:spPr>
      </p:pic>
      <p:pic>
        <p:nvPicPr>
          <p:cNvPr id="25" name="Picture 24"/>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a:ext>
            </a:extLst>
          </a:blip>
          <a:stretch>
            <a:fillRect/>
          </a:stretch>
        </p:blipFill>
        <p:spPr>
          <a:xfrm>
            <a:off x="6163001" y="2771644"/>
            <a:ext cx="597957" cy="477269"/>
          </a:xfrm>
          <a:prstGeom prst="rect">
            <a:avLst/>
          </a:prstGeom>
        </p:spPr>
      </p:pic>
      <p:pic>
        <p:nvPicPr>
          <p:cNvPr id="26" name="Picture 25"/>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a:ext>
            </a:extLst>
          </a:blip>
          <a:srcRect/>
          <a:stretch/>
        </p:blipFill>
        <p:spPr>
          <a:xfrm>
            <a:off x="4851864" y="2328206"/>
            <a:ext cx="613797" cy="920707"/>
          </a:xfrm>
          <a:prstGeom prst="rect">
            <a:avLst/>
          </a:prstGeom>
        </p:spPr>
      </p:pic>
      <p:sp>
        <p:nvSpPr>
          <p:cNvPr id="27" name="Rectangle 26"/>
          <p:cNvSpPr/>
          <p:nvPr/>
        </p:nvSpPr>
        <p:spPr>
          <a:xfrm>
            <a:off x="767399" y="2148400"/>
            <a:ext cx="10414951" cy="1138613"/>
          </a:xfrm>
          <a:prstGeom prst="rect">
            <a:avLst/>
          </a:prstGeom>
          <a:noFill/>
          <a:ln w="38100">
            <a:solidFill>
              <a:srgbClr val="FF000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67399" y="3743324"/>
            <a:ext cx="10414951" cy="2601669"/>
          </a:xfrm>
          <a:prstGeom prst="rect">
            <a:avLst/>
          </a:prstGeom>
          <a:noFill/>
          <a:ln w="38100">
            <a:solidFill>
              <a:srgbClr val="FF000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972236" y="1345660"/>
            <a:ext cx="7870933" cy="584775"/>
          </a:xfrm>
          <a:prstGeom prst="rect">
            <a:avLst/>
          </a:prstGeom>
        </p:spPr>
        <p:txBody>
          <a:bodyPr wrap="square">
            <a:spAutoFit/>
          </a:bodyPr>
          <a:lstStyle/>
          <a:p>
            <a:pPr>
              <a:defRPr/>
            </a:pPr>
            <a:r>
              <a:rPr lang="en-US" altLang="zh-CN" sz="3200" dirty="0"/>
              <a:t>Histogram of </a:t>
            </a:r>
            <a:r>
              <a:rPr lang="en-US" altLang="zh-CN" sz="3200" dirty="0" smtClean="0"/>
              <a:t>Oriented Gradients </a:t>
            </a:r>
            <a:r>
              <a:rPr lang="en-US" altLang="zh-CN" sz="3200" dirty="0"/>
              <a:t>(HOG</a:t>
            </a:r>
            <a:r>
              <a:rPr lang="en-US" altLang="zh-CN" sz="3200" dirty="0" smtClean="0"/>
              <a:t>)</a:t>
            </a:r>
            <a:endParaRPr lang="en-US" altLang="zh-CN" sz="3200" dirty="0"/>
          </a:p>
        </p:txBody>
      </p:sp>
    </p:spTree>
    <p:extLst>
      <p:ext uri="{BB962C8B-B14F-4D97-AF65-F5344CB8AC3E}">
        <p14:creationId xmlns:p14="http://schemas.microsoft.com/office/powerpoint/2010/main" val="34956219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nagit_PPTB93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9103" y="1357340"/>
            <a:ext cx="5762445" cy="2512465"/>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lstStyle/>
          <a:p>
            <a:r>
              <a:rPr lang="en-US" b="1" dirty="0" smtClean="0"/>
              <a:t>Reconstruction from Images</a:t>
            </a:r>
            <a:endParaRPr lang="en-US" b="1" dirty="0"/>
          </a:p>
        </p:txBody>
      </p:sp>
      <p:sp>
        <p:nvSpPr>
          <p:cNvPr id="4" name="Slide Number Placeholder 3"/>
          <p:cNvSpPr>
            <a:spLocks noGrp="1"/>
          </p:cNvSpPr>
          <p:nvPr>
            <p:ph type="sldNum" sz="quarter" idx="12"/>
          </p:nvPr>
        </p:nvSpPr>
        <p:spPr/>
        <p:txBody>
          <a:bodyPr/>
          <a:lstStyle/>
          <a:p>
            <a:fld id="{3B5F642D-6A31-4596-8C22-CC368C1BDF36}" type="slidenum">
              <a:rPr lang="de-CH" smtClean="0"/>
              <a:t>3</a:t>
            </a:fld>
            <a:endParaRPr lang="de-CH" dirty="0"/>
          </a:p>
        </p:txBody>
      </p:sp>
      <p:sp>
        <p:nvSpPr>
          <p:cNvPr id="9" name="Rectangle 8"/>
          <p:cNvSpPr/>
          <p:nvPr/>
        </p:nvSpPr>
        <p:spPr>
          <a:xfrm>
            <a:off x="4752466" y="1279698"/>
            <a:ext cx="5994297" cy="2686800"/>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p:cNvSpPr>
            <a:spLocks noGrp="1"/>
          </p:cNvSpPr>
          <p:nvPr>
            <p:ph idx="1"/>
          </p:nvPr>
        </p:nvSpPr>
        <p:spPr>
          <a:xfrm>
            <a:off x="476250" y="1825625"/>
            <a:ext cx="11239500" cy="4184650"/>
          </a:xfrm>
        </p:spPr>
        <p:txBody>
          <a:bodyPr/>
          <a:lstStyle/>
          <a:p>
            <a:r>
              <a:rPr lang="en-US" dirty="0" smtClean="0"/>
              <a:t>Low quality</a:t>
            </a:r>
          </a:p>
          <a:p>
            <a:pPr lvl="1">
              <a:buFontTx/>
              <a:buChar char="-"/>
            </a:pPr>
            <a:r>
              <a:rPr lang="en-US" dirty="0" smtClean="0"/>
              <a:t>Sparse</a:t>
            </a:r>
          </a:p>
          <a:p>
            <a:pPr lvl="1">
              <a:buFontTx/>
              <a:buChar char="-"/>
            </a:pPr>
            <a:r>
              <a:rPr lang="en-US" dirty="0" smtClean="0"/>
              <a:t>Noisy</a:t>
            </a:r>
          </a:p>
          <a:p>
            <a:pPr lvl="1">
              <a:buFontTx/>
              <a:buChar char="-"/>
            </a:pPr>
            <a:r>
              <a:rPr lang="en-US" dirty="0" smtClean="0"/>
              <a:t>Incomplete</a:t>
            </a:r>
            <a:endParaRPr lang="en-US" dirty="0"/>
          </a:p>
        </p:txBody>
      </p:sp>
      <p:pic>
        <p:nvPicPr>
          <p:cNvPr id="12" name="Snagit_PPT685B"/>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45475" y="4041950"/>
            <a:ext cx="3733617" cy="2102175"/>
          </a:xfrm>
          <a:prstGeom prst="rect">
            <a:avLst/>
          </a:prstGeom>
          <a:ln>
            <a:noFill/>
          </a:ln>
          <a:effectLst>
            <a:outerShdw blurRad="190500" algn="tl" rotWithShape="0">
              <a:srgbClr val="000000">
                <a:alpha val="70000"/>
              </a:srgbClr>
            </a:outerShdw>
          </a:effectLst>
        </p:spPr>
      </p:pic>
      <p:pic>
        <p:nvPicPr>
          <p:cNvPr id="14" name="Snagit_PPTED2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12670" y="4052175"/>
            <a:ext cx="4299407" cy="20919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1936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animEffect transition="in" filter="fade">
                                      <p:cBhvr>
                                        <p:cTn id="11" dur="500"/>
                                        <p:tgtEl>
                                          <p:spTgt spid="11">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animEffect transition="in" filter="fade">
                                      <p:cBhvr>
                                        <p:cTn id="15" dur="500"/>
                                        <p:tgtEl>
                                          <p:spTgt spid="11">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 presetClass="exit" presetSubtype="0" fill="hold"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Template Assembly</a:t>
            </a:r>
            <a:endParaRPr lang="en-US" b="1" dirty="0"/>
          </a:p>
        </p:txBody>
      </p:sp>
      <p:sp>
        <p:nvSpPr>
          <p:cNvPr id="4" name="Slide Number Placeholder 3"/>
          <p:cNvSpPr>
            <a:spLocks noGrp="1"/>
          </p:cNvSpPr>
          <p:nvPr>
            <p:ph type="sldNum" sz="quarter" idx="12"/>
          </p:nvPr>
        </p:nvSpPr>
        <p:spPr/>
        <p:txBody>
          <a:bodyPr/>
          <a:lstStyle/>
          <a:p>
            <a:fld id="{3B5F642D-6A31-4596-8C22-CC368C1BDF36}" type="slidenum">
              <a:rPr lang="de-CH" smtClean="0"/>
              <a:t>30</a:t>
            </a:fld>
            <a:endParaRPr lang="de-CH" dirty="0"/>
          </a:p>
        </p:txBody>
      </p:sp>
      <p:sp>
        <p:nvSpPr>
          <p:cNvPr id="19" name="Content Placeholder 2"/>
          <p:cNvSpPr>
            <a:spLocks noGrp="1"/>
          </p:cNvSpPr>
          <p:nvPr>
            <p:ph idx="1"/>
          </p:nvPr>
        </p:nvSpPr>
        <p:spPr>
          <a:xfrm>
            <a:off x="1057275" y="2478880"/>
            <a:ext cx="8239125" cy="3098800"/>
          </a:xfrm>
        </p:spPr>
        <p:txBody>
          <a:bodyPr/>
          <a:lstStyle/>
          <a:p>
            <a:pPr marL="0" indent="0">
              <a:buNone/>
            </a:pPr>
            <a:r>
              <a:rPr lang="en-US" b="0" dirty="0" smtClean="0"/>
              <a:t>Key images</a:t>
            </a:r>
          </a:p>
          <a:p>
            <a:pPr marL="0" indent="0">
              <a:buNone/>
            </a:pPr>
            <a:endParaRPr lang="en-US" dirty="0" smtClean="0"/>
          </a:p>
          <a:p>
            <a:pPr marL="0" indent="0">
              <a:buNone/>
            </a:pPr>
            <a:endParaRPr lang="en-US" dirty="0" smtClean="0"/>
          </a:p>
          <a:p>
            <a:pPr marL="0" indent="0">
              <a:buNone/>
            </a:pPr>
            <a:r>
              <a:rPr lang="en-US" b="0" dirty="0"/>
              <a:t>Greedy </a:t>
            </a:r>
          </a:p>
          <a:p>
            <a:pPr marL="0" indent="0">
              <a:buNone/>
            </a:pPr>
            <a:r>
              <a:rPr lang="en-US" b="0" dirty="0"/>
              <a:t>Detection</a:t>
            </a:r>
          </a:p>
        </p:txBody>
      </p:sp>
      <p:pic>
        <p:nvPicPr>
          <p:cNvPr id="23" name="Picture 22"/>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738065" y="2217573"/>
            <a:ext cx="1201400" cy="1031340"/>
          </a:xfrm>
          <a:prstGeom prst="rect">
            <a:avLst/>
          </a:prstGeom>
          <a:noFill/>
          <a:ln>
            <a:noFill/>
          </a:ln>
        </p:spPr>
      </p:pic>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7456605" y="2766159"/>
            <a:ext cx="586986" cy="482754"/>
          </a:xfrm>
          <a:prstGeom prst="rect">
            <a:avLst/>
          </a:prstGeom>
          <a:noFill/>
          <a:ln>
            <a:noFill/>
          </a:ln>
        </p:spPr>
      </p:pic>
      <p:pic>
        <p:nvPicPr>
          <p:cNvPr id="25" name="Picture 24"/>
          <p:cNvPicPr>
            <a:picLocks noChangeAspect="1"/>
          </p:cNvPicPr>
          <p:nvPr/>
        </p:nvPicPr>
        <p:blipFill>
          <a:blip r:embed="rId7">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a:ext>
            </a:extLst>
          </a:blip>
          <a:stretch>
            <a:fillRect/>
          </a:stretch>
        </p:blipFill>
        <p:spPr>
          <a:xfrm>
            <a:off x="6163001" y="2771644"/>
            <a:ext cx="597957" cy="477269"/>
          </a:xfrm>
          <a:prstGeom prst="rect">
            <a:avLst/>
          </a:prstGeom>
        </p:spPr>
      </p:pic>
      <p:pic>
        <p:nvPicPr>
          <p:cNvPr id="26" name="Picture 25"/>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a:ext>
            </a:extLst>
          </a:blip>
          <a:srcRect/>
          <a:stretch/>
        </p:blipFill>
        <p:spPr>
          <a:xfrm>
            <a:off x="4851864" y="2328206"/>
            <a:ext cx="613797" cy="920707"/>
          </a:xfrm>
          <a:prstGeom prst="rect">
            <a:avLst/>
          </a:prstGeom>
        </p:spPr>
      </p:pic>
      <p:sp>
        <p:nvSpPr>
          <p:cNvPr id="27" name="Rectangle 26"/>
          <p:cNvSpPr/>
          <p:nvPr/>
        </p:nvSpPr>
        <p:spPr>
          <a:xfrm>
            <a:off x="767399" y="2148400"/>
            <a:ext cx="10414951" cy="1138613"/>
          </a:xfrm>
          <a:prstGeom prst="rect">
            <a:avLst/>
          </a:prstGeom>
          <a:noFill/>
          <a:ln w="38100">
            <a:solidFill>
              <a:srgbClr val="FF000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67399" y="3743324"/>
            <a:ext cx="10414951" cy="2601669"/>
          </a:xfrm>
          <a:prstGeom prst="rect">
            <a:avLst/>
          </a:prstGeom>
          <a:noFill/>
          <a:ln w="38100">
            <a:solidFill>
              <a:srgbClr val="FF000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714501" y="1288078"/>
            <a:ext cx="7058024" cy="646331"/>
          </a:xfrm>
          <a:prstGeom prst="rect">
            <a:avLst/>
          </a:prstGeom>
        </p:spPr>
        <p:txBody>
          <a:bodyPr wrap="square">
            <a:spAutoFit/>
          </a:bodyPr>
          <a:lstStyle/>
          <a:p>
            <a:pPr>
              <a:defRPr/>
            </a:pPr>
            <a:r>
              <a:rPr lang="en-US" altLang="zh-CN" sz="3600" dirty="0" smtClean="0"/>
              <a:t>Greedy detection ?</a:t>
            </a:r>
            <a:endParaRPr lang="en-US" altLang="zh-CN" sz="3600" dirty="0"/>
          </a:p>
        </p:txBody>
      </p:sp>
      <p:pic>
        <p:nvPicPr>
          <p:cNvPr id="20" name="Picture 19"/>
          <p:cNvPicPr>
            <a:picLocks/>
          </p:cNvPicPr>
          <p:nvPr/>
        </p:nvPicPr>
        <p:blipFill>
          <a:blip r:embed="rId11">
            <a:extLst>
              <a:ext uri="{28A0092B-C50C-407E-A947-70E740481C1C}">
                <a14:useLocalDpi xmlns:a14="http://schemas.microsoft.com/office/drawing/2010/main"/>
              </a:ext>
            </a:extLst>
          </a:blip>
          <a:stretch>
            <a:fillRect/>
          </a:stretch>
        </p:blipFill>
        <p:spPr>
          <a:xfrm>
            <a:off x="3960812" y="3838575"/>
            <a:ext cx="6885432" cy="2395728"/>
          </a:xfrm>
          <a:prstGeom prst="rect">
            <a:avLst/>
          </a:prstGeom>
        </p:spPr>
      </p:pic>
    </p:spTree>
    <p:extLst>
      <p:ext uri="{BB962C8B-B14F-4D97-AF65-F5344CB8AC3E}">
        <p14:creationId xmlns:p14="http://schemas.microsoft.com/office/powerpoint/2010/main" val="38591070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Assembly Optimization</a:t>
            </a:r>
            <a:endParaRPr lang="en-US" b="1" dirty="0"/>
          </a:p>
        </p:txBody>
      </p:sp>
      <p:sp>
        <p:nvSpPr>
          <p:cNvPr id="3" name="Content Placeholder 2"/>
          <p:cNvSpPr>
            <a:spLocks noGrp="1"/>
          </p:cNvSpPr>
          <p:nvPr>
            <p:ph idx="1"/>
          </p:nvPr>
        </p:nvSpPr>
        <p:spPr/>
        <p:txBody>
          <a:bodyPr/>
          <a:lstStyle/>
          <a:p>
            <a:r>
              <a:rPr lang="en-US" altLang="zh-CN" dirty="0" smtClean="0"/>
              <a:t>Seek help from structural regularities</a:t>
            </a:r>
          </a:p>
          <a:p>
            <a:pPr marL="457200" lvl="1" indent="0">
              <a:buNone/>
            </a:pPr>
            <a:r>
              <a:rPr lang="en-US" altLang="zh-CN" dirty="0" smtClean="0"/>
              <a:t>- Candidate selection as optimization</a:t>
            </a:r>
          </a:p>
        </p:txBody>
      </p:sp>
      <p:sp>
        <p:nvSpPr>
          <p:cNvPr id="4" name="Slide Number Placeholder 3"/>
          <p:cNvSpPr>
            <a:spLocks noGrp="1"/>
          </p:cNvSpPr>
          <p:nvPr>
            <p:ph type="sldNum" sz="quarter" idx="12"/>
          </p:nvPr>
        </p:nvSpPr>
        <p:spPr>
          <a:xfrm>
            <a:off x="10591800" y="6356350"/>
            <a:ext cx="762000" cy="365125"/>
          </a:xfrm>
        </p:spPr>
        <p:txBody>
          <a:bodyPr/>
          <a:lstStyle/>
          <a:p>
            <a:fld id="{3B5F642D-6A31-4596-8C22-CC368C1BDF36}" type="slidenum">
              <a:rPr lang="de-CH" smtClean="0"/>
              <a:t>31</a:t>
            </a:fld>
            <a:endParaRPr lang="de-CH" dirty="0"/>
          </a:p>
        </p:txBody>
      </p:sp>
    </p:spTree>
    <p:extLst>
      <p:ext uri="{BB962C8B-B14F-4D97-AF65-F5344CB8AC3E}">
        <p14:creationId xmlns:p14="http://schemas.microsoft.com/office/powerpoint/2010/main" val="37217537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Assembly Optimization</a:t>
            </a:r>
            <a:endParaRPr lang="en-US" b="1" dirty="0"/>
          </a:p>
        </p:txBody>
      </p:sp>
      <p:sp>
        <p:nvSpPr>
          <p:cNvPr id="3" name="Content Placeholder 2"/>
          <p:cNvSpPr>
            <a:spLocks noGrp="1"/>
          </p:cNvSpPr>
          <p:nvPr>
            <p:ph idx="1"/>
          </p:nvPr>
        </p:nvSpPr>
        <p:spPr/>
        <p:txBody>
          <a:bodyPr/>
          <a:lstStyle/>
          <a:p>
            <a:r>
              <a:rPr lang="en-US" altLang="zh-CN" dirty="0" smtClean="0"/>
              <a:t>Seek help from </a:t>
            </a:r>
            <a:r>
              <a:rPr lang="en-US" altLang="zh-CN" dirty="0"/>
              <a:t>s</a:t>
            </a:r>
            <a:r>
              <a:rPr lang="en-US" altLang="zh-CN" dirty="0" smtClean="0"/>
              <a:t>tructural regularities</a:t>
            </a:r>
          </a:p>
          <a:p>
            <a:r>
              <a:rPr lang="en-US" altLang="zh-CN" dirty="0" smtClean="0"/>
              <a:t>Restricted power set </a:t>
            </a:r>
            <a:r>
              <a:rPr lang="en-US" altLang="zh-CN" dirty="0"/>
              <a:t>of </a:t>
            </a:r>
            <a:r>
              <a:rPr lang="en-US" altLang="zh-CN" dirty="0" smtClean="0"/>
              <a:t>potential groupings </a:t>
            </a:r>
          </a:p>
          <a:p>
            <a:pPr marL="457200" lvl="1" indent="0">
              <a:buNone/>
            </a:pPr>
            <a:r>
              <a:rPr lang="en-US" dirty="0" smtClean="0"/>
              <a:t>E.g.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60812" y="3952875"/>
            <a:ext cx="7113588" cy="2471972"/>
          </a:xfrm>
          <a:prstGeom prst="rect">
            <a:avLst/>
          </a:prstGeom>
        </p:spPr>
      </p:pic>
      <p:pic>
        <p:nvPicPr>
          <p:cNvPr id="2457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74862" y="3074130"/>
            <a:ext cx="1885950"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79862" y="3058363"/>
            <a:ext cx="7600950"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404587" y="4772495"/>
            <a:ext cx="576738" cy="474326"/>
          </a:xfrm>
          <a:prstGeom prst="rect">
            <a:avLst/>
          </a:prstGeom>
        </p:spPr>
      </p:pic>
      <p:sp>
        <p:nvSpPr>
          <p:cNvPr id="5" name="TextBox 4"/>
          <p:cNvSpPr txBox="1"/>
          <p:nvPr/>
        </p:nvSpPr>
        <p:spPr>
          <a:xfrm>
            <a:off x="1931987" y="5276850"/>
            <a:ext cx="1684444" cy="523220"/>
          </a:xfrm>
          <a:prstGeom prst="rect">
            <a:avLst/>
          </a:prstGeom>
          <a:noFill/>
        </p:spPr>
        <p:txBody>
          <a:bodyPr wrap="square" rtlCol="0">
            <a:spAutoFit/>
          </a:bodyPr>
          <a:lstStyle/>
          <a:p>
            <a:r>
              <a:rPr lang="en-US" sz="2800" dirty="0" smtClean="0"/>
              <a:t>Template</a:t>
            </a:r>
            <a:endParaRPr lang="en-US" sz="2800" dirty="0"/>
          </a:p>
        </p:txBody>
      </p:sp>
      <p:sp>
        <p:nvSpPr>
          <p:cNvPr id="9" name="Slide Number Placeholder 3"/>
          <p:cNvSpPr>
            <a:spLocks noGrp="1"/>
          </p:cNvSpPr>
          <p:nvPr>
            <p:ph type="sldNum" sz="quarter" idx="12"/>
          </p:nvPr>
        </p:nvSpPr>
        <p:spPr>
          <a:xfrm>
            <a:off x="10591800" y="6356350"/>
            <a:ext cx="762000" cy="365125"/>
          </a:xfrm>
        </p:spPr>
        <p:txBody>
          <a:bodyPr/>
          <a:lstStyle/>
          <a:p>
            <a:fld id="{3B5F642D-6A31-4596-8C22-CC368C1BDF36}" type="slidenum">
              <a:rPr lang="de-CH" smtClean="0"/>
              <a:t>32</a:t>
            </a:fld>
            <a:endParaRPr lang="de-CH" dirty="0"/>
          </a:p>
        </p:txBody>
      </p:sp>
    </p:spTree>
    <p:extLst>
      <p:ext uri="{BB962C8B-B14F-4D97-AF65-F5344CB8AC3E}">
        <p14:creationId xmlns:p14="http://schemas.microsoft.com/office/powerpoint/2010/main" val="353926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4578"/>
                                        </p:tgtEl>
                                        <p:attrNameLst>
                                          <p:attrName>style.visibility</p:attrName>
                                        </p:attrNameLst>
                                      </p:cBhvr>
                                      <p:to>
                                        <p:strVal val="visible"/>
                                      </p:to>
                                    </p:set>
                                    <p:animEffect transition="in" filter="fade">
                                      <p:cBhvr>
                                        <p:cTn id="10" dur="500"/>
                                        <p:tgtEl>
                                          <p:spTgt spid="24578"/>
                                        </p:tgtEl>
                                      </p:cBhvr>
                                    </p:animEffect>
                                  </p:childTnLst>
                                </p:cTn>
                              </p:par>
                              <p:par>
                                <p:cTn id="11" presetID="10" presetClass="entr" presetSubtype="0" fill="hold" nodeType="withEffect">
                                  <p:stCondLst>
                                    <p:cond delay="0"/>
                                  </p:stCondLst>
                                  <p:childTnLst>
                                    <p:set>
                                      <p:cBhvr>
                                        <p:cTn id="12" dur="1" fill="hold">
                                          <p:stCondLst>
                                            <p:cond delay="0"/>
                                          </p:stCondLst>
                                        </p:cTn>
                                        <p:tgtEl>
                                          <p:spTgt spid="24579"/>
                                        </p:tgtEl>
                                        <p:attrNameLst>
                                          <p:attrName>style.visibility</p:attrName>
                                        </p:attrNameLst>
                                      </p:cBhvr>
                                      <p:to>
                                        <p:strVal val="visible"/>
                                      </p:to>
                                    </p:set>
                                    <p:animEffect transition="in" filter="fade">
                                      <p:cBhvr>
                                        <p:cTn id="13" dur="500"/>
                                        <p:tgtEl>
                                          <p:spTgt spid="24579"/>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nagit_PPT996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91837" y="1817760"/>
            <a:ext cx="8401050" cy="663103"/>
          </a:xfrm>
          <a:prstGeom prst="rect">
            <a:avLst/>
          </a:prstGeom>
        </p:spPr>
      </p:pic>
      <p:sp>
        <p:nvSpPr>
          <p:cNvPr id="2" name="Title 1"/>
          <p:cNvSpPr>
            <a:spLocks noGrp="1"/>
          </p:cNvSpPr>
          <p:nvPr>
            <p:ph type="title"/>
          </p:nvPr>
        </p:nvSpPr>
        <p:spPr/>
        <p:txBody>
          <a:bodyPr/>
          <a:lstStyle/>
          <a:p>
            <a:r>
              <a:rPr lang="en-US" b="1" dirty="0" smtClean="0"/>
              <a:t>Assembly Optimization</a:t>
            </a:r>
            <a:endParaRPr lang="en-US" b="1" dirty="0"/>
          </a:p>
        </p:txBody>
      </p:sp>
      <mc:AlternateContent xmlns:mc="http://schemas.openxmlformats.org/markup-compatibility/2006" xmlns:a14="http://schemas.microsoft.com/office/drawing/2010/main">
        <mc:Choice Requires="a14">
          <p:sp>
            <p:nvSpPr>
              <p:cNvPr id="13" name="TextBox 12"/>
              <p:cNvSpPr txBox="1"/>
              <p:nvPr/>
            </p:nvSpPr>
            <p:spPr>
              <a:xfrm>
                <a:off x="4279900" y="4762850"/>
                <a:ext cx="4610100" cy="1077218"/>
              </a:xfrm>
              <a:prstGeom prst="rect">
                <a:avLst/>
              </a:prstGeom>
              <a:noFill/>
            </p:spPr>
            <p:txBody>
              <a:bodyPr wrap="square" rtlCol="0">
                <a:spAutoFit/>
              </a:bodyPr>
              <a:lstStyle/>
              <a:p>
                <a14:m>
                  <m:oMath xmlns:m="http://schemas.openxmlformats.org/officeDocument/2006/math">
                    <m:r>
                      <a:rPr lang="en-US" sz="3200" i="1" smtClean="0">
                        <a:latin typeface="Cambria Math"/>
                      </a:rPr>
                      <m:t>𝑖</m:t>
                    </m:r>
                  </m:oMath>
                </a14:m>
                <a:r>
                  <a:rPr lang="en-US" sz="3200" baseline="-25000" dirty="0" smtClean="0"/>
                  <a:t>th</a:t>
                </a:r>
                <a:r>
                  <a:rPr lang="en-US" sz="3200" dirty="0" smtClean="0"/>
                  <a:t> group chosen</a:t>
                </a:r>
              </a:p>
              <a:p>
                <a14:m>
                  <m:oMath xmlns:m="http://schemas.openxmlformats.org/officeDocument/2006/math">
                    <m:r>
                      <a:rPr lang="en-US" sz="3200" i="1">
                        <a:latin typeface="Cambria Math"/>
                      </a:rPr>
                      <m:t>𝑖</m:t>
                    </m:r>
                  </m:oMath>
                </a14:m>
                <a:r>
                  <a:rPr lang="en-US" sz="3200" baseline="-25000" dirty="0"/>
                  <a:t>th</a:t>
                </a:r>
                <a:r>
                  <a:rPr lang="en-US" sz="3200" dirty="0"/>
                  <a:t> group </a:t>
                </a:r>
                <a:r>
                  <a:rPr lang="en-US" sz="3200" dirty="0" smtClean="0"/>
                  <a:t>not chosen </a:t>
                </a:r>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4279900" y="4762850"/>
                <a:ext cx="4610100" cy="1077218"/>
              </a:xfrm>
              <a:prstGeom prst="rect">
                <a:avLst/>
              </a:prstGeom>
              <a:blipFill rotWithShape="1">
                <a:blip r:embed="rId4"/>
                <a:stretch>
                  <a:fillRect b="-5056"/>
                </a:stretch>
              </a:blipFill>
            </p:spPr>
            <p:txBody>
              <a:bodyPr/>
              <a:lstStyle/>
              <a:p>
                <a:r>
                  <a:rPr lang="en-US">
                    <a:noFill/>
                  </a:rPr>
                  <a:t> </a:t>
                </a:r>
              </a:p>
            </p:txBody>
          </p:sp>
        </mc:Fallback>
      </mc:AlternateContent>
      <p:pic>
        <p:nvPicPr>
          <p:cNvPr id="102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60442" y="4809781"/>
            <a:ext cx="1725612"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621567" y="3932855"/>
            <a:ext cx="30734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3"/>
          <p:cNvSpPr>
            <a:spLocks noGrp="1"/>
          </p:cNvSpPr>
          <p:nvPr>
            <p:ph type="sldNum" sz="quarter" idx="12"/>
          </p:nvPr>
        </p:nvSpPr>
        <p:spPr>
          <a:xfrm>
            <a:off x="10591800" y="6356350"/>
            <a:ext cx="762000" cy="365125"/>
          </a:xfrm>
        </p:spPr>
        <p:txBody>
          <a:bodyPr/>
          <a:lstStyle/>
          <a:p>
            <a:fld id="{3B5F642D-6A31-4596-8C22-CC368C1BDF36}" type="slidenum">
              <a:rPr lang="de-CH" smtClean="0"/>
              <a:t>33</a:t>
            </a:fld>
            <a:endParaRPr lang="de-CH" dirty="0"/>
          </a:p>
        </p:txBody>
      </p:sp>
      <p:sp>
        <p:nvSpPr>
          <p:cNvPr id="9" name="Rectangle 8"/>
          <p:cNvSpPr/>
          <p:nvPr/>
        </p:nvSpPr>
        <p:spPr>
          <a:xfrm>
            <a:off x="2910727" y="2556867"/>
            <a:ext cx="2604649" cy="461665"/>
          </a:xfrm>
          <a:prstGeom prst="rect">
            <a:avLst/>
          </a:prstGeom>
        </p:spPr>
        <p:txBody>
          <a:bodyPr wrap="none">
            <a:spAutoFit/>
          </a:bodyPr>
          <a:lstStyle/>
          <a:p>
            <a:r>
              <a:rPr lang="en-US" sz="2400" dirty="0" smtClean="0"/>
              <a:t>Template matching</a:t>
            </a:r>
            <a:endParaRPr lang="en-US" sz="2400" dirty="0"/>
          </a:p>
        </p:txBody>
      </p:sp>
      <p:sp>
        <p:nvSpPr>
          <p:cNvPr id="10" name="Rectangle 9"/>
          <p:cNvSpPr/>
          <p:nvPr/>
        </p:nvSpPr>
        <p:spPr>
          <a:xfrm>
            <a:off x="3457731" y="1750356"/>
            <a:ext cx="1411705" cy="701574"/>
          </a:xfrm>
          <a:prstGeom prst="rect">
            <a:avLst/>
          </a:prstGeom>
          <a:noFill/>
          <a:ln w="28575">
            <a:solidFill>
              <a:srgbClr val="FF000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853055" y="2556867"/>
            <a:ext cx="2141227" cy="461665"/>
          </a:xfrm>
          <a:prstGeom prst="rect">
            <a:avLst/>
          </a:prstGeom>
        </p:spPr>
        <p:txBody>
          <a:bodyPr wrap="none">
            <a:spAutoFit/>
          </a:bodyPr>
          <a:lstStyle/>
          <a:p>
            <a:r>
              <a:rPr lang="en-US" sz="2400" dirty="0" smtClean="0"/>
              <a:t>Image coverage</a:t>
            </a:r>
            <a:endParaRPr lang="en-US" sz="2400" dirty="0"/>
          </a:p>
        </p:txBody>
      </p:sp>
      <p:sp>
        <p:nvSpPr>
          <p:cNvPr id="12" name="Rectangle 11"/>
          <p:cNvSpPr/>
          <p:nvPr/>
        </p:nvSpPr>
        <p:spPr>
          <a:xfrm>
            <a:off x="8202283" y="1750356"/>
            <a:ext cx="1411705" cy="701574"/>
          </a:xfrm>
          <a:prstGeom prst="rect">
            <a:avLst/>
          </a:prstGeom>
          <a:noFill/>
          <a:ln w="28575">
            <a:solidFill>
              <a:srgbClr val="FF000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817121" y="2556867"/>
            <a:ext cx="1454244" cy="461665"/>
          </a:xfrm>
          <a:prstGeom prst="rect">
            <a:avLst/>
          </a:prstGeom>
        </p:spPr>
        <p:txBody>
          <a:bodyPr wrap="none">
            <a:spAutoFit/>
          </a:bodyPr>
          <a:lstStyle/>
          <a:p>
            <a:r>
              <a:rPr lang="en-US" sz="2400" dirty="0" smtClean="0"/>
              <a:t>Regularity</a:t>
            </a:r>
            <a:endParaRPr lang="en-US" sz="2400" dirty="0"/>
          </a:p>
        </p:txBody>
      </p:sp>
      <p:sp>
        <p:nvSpPr>
          <p:cNvPr id="17" name="Rectangle 16"/>
          <p:cNvSpPr/>
          <p:nvPr/>
        </p:nvSpPr>
        <p:spPr>
          <a:xfrm>
            <a:off x="5826165" y="1750356"/>
            <a:ext cx="1411705" cy="701574"/>
          </a:xfrm>
          <a:prstGeom prst="rect">
            <a:avLst/>
          </a:prstGeom>
          <a:noFill/>
          <a:ln w="28575">
            <a:solidFill>
              <a:srgbClr val="FF000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23854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nagit_PPT456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18146" y="3528932"/>
            <a:ext cx="4172861" cy="1088292"/>
          </a:xfrm>
          <a:prstGeom prst="rect">
            <a:avLst/>
          </a:prstGeom>
        </p:spPr>
      </p:pic>
      <p:pic>
        <p:nvPicPr>
          <p:cNvPr id="9" name="Snagit_PPT996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91837" y="1817760"/>
            <a:ext cx="8401050" cy="663103"/>
          </a:xfrm>
          <a:prstGeom prst="rect">
            <a:avLst/>
          </a:prstGeom>
        </p:spPr>
      </p:pic>
      <p:sp>
        <p:nvSpPr>
          <p:cNvPr id="2" name="Title 1"/>
          <p:cNvSpPr>
            <a:spLocks noGrp="1"/>
          </p:cNvSpPr>
          <p:nvPr>
            <p:ph type="title"/>
          </p:nvPr>
        </p:nvSpPr>
        <p:spPr/>
        <p:txBody>
          <a:bodyPr/>
          <a:lstStyle/>
          <a:p>
            <a:r>
              <a:rPr lang="en-US" b="1" dirty="0" smtClean="0"/>
              <a:t>Assembly Optimization</a:t>
            </a:r>
            <a:endParaRPr lang="en-US" b="1" dirty="0"/>
          </a:p>
        </p:txBody>
      </p:sp>
      <p:sp>
        <p:nvSpPr>
          <p:cNvPr id="7" name="Rectangle 6"/>
          <p:cNvSpPr/>
          <p:nvPr/>
        </p:nvSpPr>
        <p:spPr>
          <a:xfrm>
            <a:off x="2544779" y="2729059"/>
            <a:ext cx="3140796" cy="461665"/>
          </a:xfrm>
          <a:prstGeom prst="rect">
            <a:avLst/>
          </a:prstGeom>
        </p:spPr>
        <p:txBody>
          <a:bodyPr wrap="none">
            <a:spAutoFit/>
          </a:bodyPr>
          <a:lstStyle/>
          <a:p>
            <a:r>
              <a:rPr lang="en-US" sz="2400" dirty="0" smtClean="0"/>
              <a:t>Template matching cost</a:t>
            </a:r>
            <a:endParaRPr lang="en-US" sz="2400" dirty="0"/>
          </a:p>
        </p:txBody>
      </p:sp>
      <p:sp>
        <p:nvSpPr>
          <p:cNvPr id="8" name="Rectangle 7"/>
          <p:cNvSpPr/>
          <p:nvPr/>
        </p:nvSpPr>
        <p:spPr>
          <a:xfrm>
            <a:off x="3457731" y="1750356"/>
            <a:ext cx="1411705" cy="701574"/>
          </a:xfrm>
          <a:prstGeom prst="rect">
            <a:avLst/>
          </a:prstGeom>
          <a:noFill/>
          <a:ln w="28575">
            <a:solidFill>
              <a:srgbClr val="FF000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Rectangle 3"/>
              <p:cNvSpPr/>
              <p:nvPr/>
            </p:nvSpPr>
            <p:spPr>
              <a:xfrm>
                <a:off x="4260330" y="4763863"/>
                <a:ext cx="7931670" cy="461665"/>
              </a:xfrm>
              <a:prstGeom prst="rect">
                <a:avLst/>
              </a:prstGeom>
            </p:spPr>
            <p:txBody>
              <a:bodyPr wrap="square">
                <a:spAutoFit/>
              </a:bodyPr>
              <a:lstStyle/>
              <a:p>
                <a:r>
                  <a:rPr lang="en-US" sz="2400" dirty="0" smtClean="0"/>
                  <a:t>- average </a:t>
                </a:r>
                <a:r>
                  <a:rPr lang="en-US" sz="2400" dirty="0"/>
                  <a:t>matching score of </a:t>
                </a:r>
                <a:r>
                  <a:rPr lang="en-US" sz="2400" dirty="0" smtClean="0"/>
                  <a:t>group </a:t>
                </a:r>
                <a:endParaRPr lang="en-US" sz="2400" baseline="-25000" dirty="0"/>
              </a:p>
            </p:txBody>
          </p:sp>
        </mc:Choice>
        <mc:Fallback xmlns="">
          <p:sp>
            <p:nvSpPr>
              <p:cNvPr id="4" name="Rectangle 3"/>
              <p:cNvSpPr>
                <a:spLocks noRot="1" noChangeAspect="1" noMove="1" noResize="1" noEditPoints="1" noAdjustHandles="1" noChangeArrowheads="1" noChangeShapeType="1" noTextEdit="1"/>
              </p:cNvSpPr>
              <p:nvPr/>
            </p:nvSpPr>
            <p:spPr>
              <a:xfrm>
                <a:off x="4260330" y="4763863"/>
                <a:ext cx="7931670" cy="461665"/>
              </a:xfrm>
              <a:prstGeom prst="rect">
                <a:avLst/>
              </a:prstGeom>
              <a:blipFill rotWithShape="1">
                <a:blip r:embed="rId5"/>
                <a:stretch>
                  <a:fillRect/>
                </a:stretch>
              </a:blipFill>
            </p:spPr>
            <p:txBody>
              <a:bodyPr/>
              <a:lstStyle/>
              <a:p>
                <a:r>
                  <a:rPr lang="en-US">
                    <a:noFill/>
                  </a:rPr>
                  <a:t> </a:t>
                </a:r>
              </a:p>
            </p:txBody>
          </p:sp>
        </mc:Fallback>
      </mc:AlternateContent>
      <p:pic>
        <p:nvPicPr>
          <p:cNvPr id="11" name="Snagit_PPT456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962777" y="4450549"/>
            <a:ext cx="304800" cy="1088292"/>
          </a:xfrm>
          <a:prstGeom prst="rect">
            <a:avLst/>
          </a:prstGeom>
        </p:spPr>
      </p:pic>
      <p:sp>
        <p:nvSpPr>
          <p:cNvPr id="12" name="Slide Number Placeholder 3"/>
          <p:cNvSpPr>
            <a:spLocks noGrp="1"/>
          </p:cNvSpPr>
          <p:nvPr>
            <p:ph type="sldNum" sz="quarter" idx="12"/>
          </p:nvPr>
        </p:nvSpPr>
        <p:spPr>
          <a:xfrm>
            <a:off x="10591800" y="6356350"/>
            <a:ext cx="762000" cy="365125"/>
          </a:xfrm>
        </p:spPr>
        <p:txBody>
          <a:bodyPr/>
          <a:lstStyle/>
          <a:p>
            <a:fld id="{3B5F642D-6A31-4596-8C22-CC368C1BDF36}" type="slidenum">
              <a:rPr lang="de-CH" smtClean="0"/>
              <a:t>34</a:t>
            </a:fld>
            <a:endParaRPr lang="de-CH" dirty="0"/>
          </a:p>
        </p:txBody>
      </p:sp>
    </p:spTree>
    <p:extLst>
      <p:ext uri="{BB962C8B-B14F-4D97-AF65-F5344CB8AC3E}">
        <p14:creationId xmlns:p14="http://schemas.microsoft.com/office/powerpoint/2010/main" val="31825373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nagit_PPT996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91837" y="1817760"/>
            <a:ext cx="8401050" cy="663103"/>
          </a:xfrm>
          <a:prstGeom prst="rect">
            <a:avLst/>
          </a:prstGeom>
        </p:spPr>
      </p:pic>
      <p:sp>
        <p:nvSpPr>
          <p:cNvPr id="2" name="Title 1"/>
          <p:cNvSpPr>
            <a:spLocks noGrp="1"/>
          </p:cNvSpPr>
          <p:nvPr>
            <p:ph type="title"/>
          </p:nvPr>
        </p:nvSpPr>
        <p:spPr/>
        <p:txBody>
          <a:bodyPr/>
          <a:lstStyle/>
          <a:p>
            <a:r>
              <a:rPr lang="en-US" b="1" dirty="0" smtClean="0"/>
              <a:t>Assembly Optimization</a:t>
            </a:r>
            <a:endParaRPr lang="en-US" b="1" dirty="0"/>
          </a:p>
        </p:txBody>
      </p:sp>
      <p:sp>
        <p:nvSpPr>
          <p:cNvPr id="7" name="Rectangle 6"/>
          <p:cNvSpPr/>
          <p:nvPr/>
        </p:nvSpPr>
        <p:spPr>
          <a:xfrm>
            <a:off x="5537279" y="2729059"/>
            <a:ext cx="2057743" cy="461665"/>
          </a:xfrm>
          <a:prstGeom prst="rect">
            <a:avLst/>
          </a:prstGeom>
        </p:spPr>
        <p:txBody>
          <a:bodyPr wrap="none">
            <a:spAutoFit/>
          </a:bodyPr>
          <a:lstStyle/>
          <a:p>
            <a:r>
              <a:rPr lang="en-US" sz="2400" dirty="0" smtClean="0"/>
              <a:t>Regularity cost</a:t>
            </a:r>
            <a:endParaRPr lang="en-US" sz="2400" dirty="0"/>
          </a:p>
        </p:txBody>
      </p:sp>
      <p:sp>
        <p:nvSpPr>
          <p:cNvPr id="8" name="Rectangle 7"/>
          <p:cNvSpPr/>
          <p:nvPr/>
        </p:nvSpPr>
        <p:spPr>
          <a:xfrm>
            <a:off x="5826165" y="1750356"/>
            <a:ext cx="1411705" cy="701574"/>
          </a:xfrm>
          <a:prstGeom prst="rect">
            <a:avLst/>
          </a:prstGeom>
          <a:noFill/>
          <a:ln w="28575">
            <a:solidFill>
              <a:srgbClr val="FF000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Rectangle 3"/>
              <p:cNvSpPr/>
              <p:nvPr/>
            </p:nvSpPr>
            <p:spPr>
              <a:xfrm>
                <a:off x="4260330" y="4763863"/>
                <a:ext cx="7931670" cy="830997"/>
              </a:xfrm>
              <a:prstGeom prst="rect">
                <a:avLst/>
              </a:prstGeom>
            </p:spPr>
            <p:txBody>
              <a:bodyPr wrap="square">
                <a:spAutoFit/>
              </a:bodyPr>
              <a:lstStyle/>
              <a:p>
                <a:r>
                  <a:rPr lang="en-US" sz="2400" dirty="0" smtClean="0"/>
                  <a:t>- regularity of group .</a:t>
                </a:r>
              </a:p>
              <a:p>
                <a:r>
                  <a:rPr lang="en-US" sz="2400" dirty="0" smtClean="0"/>
                  <a:t> M</a:t>
                </a:r>
                <a:r>
                  <a:rPr lang="en-US" altLang="zh-CN" sz="2400" dirty="0" smtClean="0"/>
                  <a:t>aximum </a:t>
                </a:r>
                <a:r>
                  <a:rPr lang="en-US" altLang="zh-CN" sz="2400" dirty="0"/>
                  <a:t>variance of interval and </a:t>
                </a:r>
                <a:r>
                  <a:rPr lang="en-US" altLang="zh-CN" sz="2400" dirty="0" smtClean="0"/>
                  <a:t>alignment</a:t>
                </a:r>
                <a:endParaRPr lang="en-US" sz="2400" dirty="0"/>
              </a:p>
            </p:txBody>
          </p:sp>
        </mc:Choice>
        <mc:Fallback xmlns="">
          <p:sp>
            <p:nvSpPr>
              <p:cNvPr id="4" name="Rectangle 3"/>
              <p:cNvSpPr>
                <a:spLocks noRot="1" noChangeAspect="1" noMove="1" noResize="1" noEditPoints="1" noAdjustHandles="1" noChangeArrowheads="1" noChangeShapeType="1" noTextEdit="1"/>
              </p:cNvSpPr>
              <p:nvPr/>
            </p:nvSpPr>
            <p:spPr>
              <a:xfrm>
                <a:off x="4260330" y="4763863"/>
                <a:ext cx="7931670" cy="830997"/>
              </a:xfrm>
              <a:prstGeom prst="rect">
                <a:avLst/>
              </a:prstGeom>
              <a:blipFill rotWithShape="1">
                <a:blip r:embed="rId4"/>
                <a:stretch>
                  <a:fillRect/>
                </a:stretch>
              </a:blipFill>
            </p:spPr>
            <p:txBody>
              <a:bodyPr/>
              <a:lstStyle/>
              <a:p>
                <a:r>
                  <a:rPr lang="en-US">
                    <a:noFill/>
                  </a:rPr>
                  <a:t> </a:t>
                </a:r>
              </a:p>
            </p:txBody>
          </p:sp>
        </mc:Fallback>
      </mc:AlternateContent>
      <p:pic>
        <p:nvPicPr>
          <p:cNvPr id="27650"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92723" y="3472460"/>
            <a:ext cx="3257586" cy="1128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990103" y="4448691"/>
            <a:ext cx="268374" cy="1128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Slide Number Placeholder 3"/>
          <p:cNvSpPr>
            <a:spLocks noGrp="1"/>
          </p:cNvSpPr>
          <p:nvPr>
            <p:ph type="sldNum" sz="quarter" idx="12"/>
          </p:nvPr>
        </p:nvSpPr>
        <p:spPr>
          <a:xfrm>
            <a:off x="10591800" y="6356350"/>
            <a:ext cx="762000" cy="365125"/>
          </a:xfrm>
        </p:spPr>
        <p:txBody>
          <a:bodyPr/>
          <a:lstStyle/>
          <a:p>
            <a:fld id="{3B5F642D-6A31-4596-8C22-CC368C1BDF36}" type="slidenum">
              <a:rPr lang="de-CH" smtClean="0"/>
              <a:t>35</a:t>
            </a:fld>
            <a:endParaRPr lang="de-CH" dirty="0"/>
          </a:p>
        </p:txBody>
      </p:sp>
    </p:spTree>
    <p:extLst>
      <p:ext uri="{BB962C8B-B14F-4D97-AF65-F5344CB8AC3E}">
        <p14:creationId xmlns:p14="http://schemas.microsoft.com/office/powerpoint/2010/main" val="39258718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nagit_PPT996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91837" y="1817760"/>
            <a:ext cx="8401050" cy="663103"/>
          </a:xfrm>
          <a:prstGeom prst="rect">
            <a:avLst/>
          </a:prstGeom>
        </p:spPr>
      </p:pic>
      <p:pic>
        <p:nvPicPr>
          <p:cNvPr id="2867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92723" y="3479035"/>
            <a:ext cx="5547072" cy="1128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b="1" dirty="0" smtClean="0"/>
              <a:t>Assembly Optimization</a:t>
            </a:r>
            <a:endParaRPr lang="en-US" b="1" dirty="0"/>
          </a:p>
        </p:txBody>
      </p:sp>
      <p:sp>
        <p:nvSpPr>
          <p:cNvPr id="7" name="Rectangle 6"/>
          <p:cNvSpPr/>
          <p:nvPr/>
        </p:nvSpPr>
        <p:spPr>
          <a:xfrm>
            <a:off x="7831529" y="2729059"/>
            <a:ext cx="2141227" cy="461665"/>
          </a:xfrm>
          <a:prstGeom prst="rect">
            <a:avLst/>
          </a:prstGeom>
        </p:spPr>
        <p:txBody>
          <a:bodyPr wrap="none">
            <a:spAutoFit/>
          </a:bodyPr>
          <a:lstStyle/>
          <a:p>
            <a:r>
              <a:rPr lang="en-US" sz="2400" dirty="0" smtClean="0"/>
              <a:t>Image coverage</a:t>
            </a:r>
            <a:endParaRPr lang="en-US" sz="2400" dirty="0"/>
          </a:p>
        </p:txBody>
      </p:sp>
      <p:sp>
        <p:nvSpPr>
          <p:cNvPr id="8" name="Rectangle 7"/>
          <p:cNvSpPr/>
          <p:nvPr/>
        </p:nvSpPr>
        <p:spPr>
          <a:xfrm>
            <a:off x="8202283" y="1750356"/>
            <a:ext cx="1411705" cy="701574"/>
          </a:xfrm>
          <a:prstGeom prst="rect">
            <a:avLst/>
          </a:prstGeom>
          <a:noFill/>
          <a:ln w="28575">
            <a:solidFill>
              <a:srgbClr val="FF000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3"/>
          <p:cNvSpPr>
            <a:spLocks noGrp="1"/>
          </p:cNvSpPr>
          <p:nvPr>
            <p:ph type="sldNum" sz="quarter" idx="12"/>
          </p:nvPr>
        </p:nvSpPr>
        <p:spPr>
          <a:xfrm>
            <a:off x="10591800" y="6356350"/>
            <a:ext cx="762000" cy="365125"/>
          </a:xfrm>
        </p:spPr>
        <p:txBody>
          <a:bodyPr/>
          <a:lstStyle/>
          <a:p>
            <a:fld id="{3B5F642D-6A31-4596-8C22-CC368C1BDF36}" type="slidenum">
              <a:rPr lang="de-CH" smtClean="0"/>
              <a:t>36</a:t>
            </a:fld>
            <a:endParaRPr lang="de-CH" dirty="0"/>
          </a:p>
        </p:txBody>
      </p:sp>
    </p:spTree>
    <p:extLst>
      <p:ext uri="{BB962C8B-B14F-4D97-AF65-F5344CB8AC3E}">
        <p14:creationId xmlns:p14="http://schemas.microsoft.com/office/powerpoint/2010/main" val="41348208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nagit_PPT20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24475" y="3574051"/>
            <a:ext cx="2481994" cy="1088788"/>
          </a:xfrm>
          <a:prstGeom prst="rect">
            <a:avLst/>
          </a:prstGeom>
        </p:spPr>
      </p:pic>
      <p:pic>
        <p:nvPicPr>
          <p:cNvPr id="9" name="Snagit_PPT996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91837" y="1817760"/>
            <a:ext cx="10171488" cy="663103"/>
          </a:xfrm>
          <a:prstGeom prst="rect">
            <a:avLst/>
          </a:prstGeom>
        </p:spPr>
      </p:pic>
      <p:sp>
        <p:nvSpPr>
          <p:cNvPr id="2" name="Title 1"/>
          <p:cNvSpPr>
            <a:spLocks noGrp="1"/>
          </p:cNvSpPr>
          <p:nvPr>
            <p:ph type="title"/>
          </p:nvPr>
        </p:nvSpPr>
        <p:spPr/>
        <p:txBody>
          <a:bodyPr/>
          <a:lstStyle/>
          <a:p>
            <a:r>
              <a:rPr lang="en-US" b="1" dirty="0" smtClean="0"/>
              <a:t>Assembly Optimization</a:t>
            </a:r>
            <a:endParaRPr lang="en-US" b="1" dirty="0"/>
          </a:p>
        </p:txBody>
      </p:sp>
      <p:sp>
        <p:nvSpPr>
          <p:cNvPr id="7" name="Rectangle 6"/>
          <p:cNvSpPr/>
          <p:nvPr/>
        </p:nvSpPr>
        <p:spPr>
          <a:xfrm>
            <a:off x="10092529" y="2729059"/>
            <a:ext cx="1170064" cy="461665"/>
          </a:xfrm>
          <a:prstGeom prst="rect">
            <a:avLst/>
          </a:prstGeom>
        </p:spPr>
        <p:txBody>
          <a:bodyPr wrap="none">
            <a:spAutoFit/>
          </a:bodyPr>
          <a:lstStyle/>
          <a:p>
            <a:r>
              <a:rPr lang="en-US" sz="2400" dirty="0" err="1" smtClean="0"/>
              <a:t>Sparsity</a:t>
            </a:r>
            <a:endParaRPr lang="en-US" sz="2400" dirty="0" smtClean="0"/>
          </a:p>
        </p:txBody>
      </p:sp>
      <p:sp>
        <p:nvSpPr>
          <p:cNvPr id="8" name="Rectangle 7"/>
          <p:cNvSpPr/>
          <p:nvPr/>
        </p:nvSpPr>
        <p:spPr>
          <a:xfrm>
            <a:off x="9994045" y="1750356"/>
            <a:ext cx="1411705" cy="701574"/>
          </a:xfrm>
          <a:prstGeom prst="rect">
            <a:avLst/>
          </a:prstGeom>
          <a:noFill/>
          <a:ln w="28575">
            <a:solidFill>
              <a:srgbClr val="FF000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3"/>
          <p:cNvSpPr>
            <a:spLocks noGrp="1"/>
          </p:cNvSpPr>
          <p:nvPr>
            <p:ph type="sldNum" sz="quarter" idx="12"/>
          </p:nvPr>
        </p:nvSpPr>
        <p:spPr>
          <a:xfrm>
            <a:off x="10591800" y="6356350"/>
            <a:ext cx="762000" cy="365125"/>
          </a:xfrm>
        </p:spPr>
        <p:txBody>
          <a:bodyPr/>
          <a:lstStyle/>
          <a:p>
            <a:fld id="{3B5F642D-6A31-4596-8C22-CC368C1BDF36}" type="slidenum">
              <a:rPr lang="de-CH" smtClean="0"/>
              <a:t>37</a:t>
            </a:fld>
            <a:endParaRPr lang="de-CH" dirty="0"/>
          </a:p>
        </p:txBody>
      </p:sp>
    </p:spTree>
    <p:extLst>
      <p:ext uri="{BB962C8B-B14F-4D97-AF65-F5344CB8AC3E}">
        <p14:creationId xmlns:p14="http://schemas.microsoft.com/office/powerpoint/2010/main" val="5123520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nagit_PPT1A7C"/>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16239" y="2807471"/>
            <a:ext cx="6413608" cy="2442087"/>
          </a:xfrm>
          <a:prstGeom prst="rect">
            <a:avLst/>
          </a:prstGeom>
        </p:spPr>
      </p:pic>
      <p:sp>
        <p:nvSpPr>
          <p:cNvPr id="2" name="Title 1"/>
          <p:cNvSpPr>
            <a:spLocks noGrp="1"/>
          </p:cNvSpPr>
          <p:nvPr>
            <p:ph type="title"/>
          </p:nvPr>
        </p:nvSpPr>
        <p:spPr/>
        <p:txBody>
          <a:bodyPr/>
          <a:lstStyle/>
          <a:p>
            <a:r>
              <a:rPr lang="en-US" b="1" dirty="0" smtClean="0"/>
              <a:t>Assembly Optimization</a:t>
            </a:r>
            <a:endParaRPr lang="en-US" b="1" dirty="0"/>
          </a:p>
        </p:txBody>
      </p:sp>
      <p:sp>
        <p:nvSpPr>
          <p:cNvPr id="9" name="Content Placeholder 2"/>
          <p:cNvSpPr>
            <a:spLocks noGrp="1"/>
          </p:cNvSpPr>
          <p:nvPr>
            <p:ph idx="1"/>
          </p:nvPr>
        </p:nvSpPr>
        <p:spPr>
          <a:xfrm>
            <a:off x="476250" y="1825625"/>
            <a:ext cx="11239500" cy="4184650"/>
          </a:xfrm>
        </p:spPr>
        <p:txBody>
          <a:bodyPr/>
          <a:lstStyle/>
          <a:p>
            <a:r>
              <a:rPr lang="en-US" altLang="zh-CN" dirty="0" smtClean="0"/>
              <a:t>Energy minimization</a:t>
            </a:r>
            <a:endParaRPr lang="en-US" dirty="0"/>
          </a:p>
        </p:txBody>
      </p:sp>
      <p:sp>
        <p:nvSpPr>
          <p:cNvPr id="10" name="Rectangle 9"/>
          <p:cNvSpPr/>
          <p:nvPr/>
        </p:nvSpPr>
        <p:spPr>
          <a:xfrm>
            <a:off x="8832934" y="3882086"/>
            <a:ext cx="3180358" cy="461665"/>
          </a:xfrm>
          <a:prstGeom prst="rect">
            <a:avLst/>
          </a:prstGeom>
        </p:spPr>
        <p:txBody>
          <a:bodyPr wrap="none">
            <a:spAutoFit/>
          </a:bodyPr>
          <a:lstStyle/>
          <a:p>
            <a:r>
              <a:rPr lang="en-US" sz="2400" dirty="0" smtClean="0"/>
              <a:t>Non-overlap constraints</a:t>
            </a:r>
            <a:endParaRPr lang="en-US" sz="2400" dirty="0"/>
          </a:p>
        </p:txBody>
      </p:sp>
      <p:sp>
        <p:nvSpPr>
          <p:cNvPr id="11" name="Rectangle 10"/>
          <p:cNvSpPr/>
          <p:nvPr/>
        </p:nvSpPr>
        <p:spPr>
          <a:xfrm>
            <a:off x="3108040" y="3707474"/>
            <a:ext cx="5197062" cy="844137"/>
          </a:xfrm>
          <a:prstGeom prst="rect">
            <a:avLst/>
          </a:prstGeom>
          <a:noFill/>
          <a:ln w="28575">
            <a:solidFill>
              <a:srgbClr val="FF000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p:cNvSpPr>
            <a:spLocks noGrp="1"/>
          </p:cNvSpPr>
          <p:nvPr>
            <p:ph type="sldNum" sz="quarter" idx="12"/>
          </p:nvPr>
        </p:nvSpPr>
        <p:spPr>
          <a:xfrm>
            <a:off x="10591800" y="6356350"/>
            <a:ext cx="762000" cy="365125"/>
          </a:xfrm>
        </p:spPr>
        <p:txBody>
          <a:bodyPr/>
          <a:lstStyle/>
          <a:p>
            <a:fld id="{3B5F642D-6A31-4596-8C22-CC368C1BDF36}" type="slidenum">
              <a:rPr lang="de-CH" smtClean="0"/>
              <a:t>38</a:t>
            </a:fld>
            <a:endParaRPr lang="de-CH" dirty="0"/>
          </a:p>
        </p:txBody>
      </p:sp>
    </p:spTree>
    <p:extLst>
      <p:ext uri="{BB962C8B-B14F-4D97-AF65-F5344CB8AC3E}">
        <p14:creationId xmlns:p14="http://schemas.microsoft.com/office/powerpoint/2010/main" val="406929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Assembly Optimization</a:t>
            </a:r>
            <a:endParaRPr lang="en-US" b="1" dirty="0"/>
          </a:p>
        </p:txBody>
      </p:sp>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95647" y="2250873"/>
            <a:ext cx="8900636" cy="3092970"/>
          </a:xfrm>
          <a:prstGeom prst="rect">
            <a:avLst/>
          </a:prstGeom>
        </p:spPr>
      </p:pic>
      <p:sp>
        <p:nvSpPr>
          <p:cNvPr id="4" name="Slide Number Placeholder 3"/>
          <p:cNvSpPr>
            <a:spLocks noGrp="1"/>
          </p:cNvSpPr>
          <p:nvPr>
            <p:ph type="sldNum" sz="quarter" idx="12"/>
          </p:nvPr>
        </p:nvSpPr>
        <p:spPr>
          <a:xfrm>
            <a:off x="10591800" y="6356350"/>
            <a:ext cx="762000" cy="365125"/>
          </a:xfrm>
        </p:spPr>
        <p:txBody>
          <a:bodyPr/>
          <a:lstStyle/>
          <a:p>
            <a:fld id="{3B5F642D-6A31-4596-8C22-CC368C1BDF36}" type="slidenum">
              <a:rPr lang="de-CH" smtClean="0"/>
              <a:t>39</a:t>
            </a:fld>
            <a:endParaRPr lang="de-CH" dirty="0"/>
          </a:p>
        </p:txBody>
      </p:sp>
    </p:spTree>
    <p:extLst>
      <p:ext uri="{BB962C8B-B14F-4D97-AF65-F5344CB8AC3E}">
        <p14:creationId xmlns:p14="http://schemas.microsoft.com/office/powerpoint/2010/main" val="21233266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nagit_PPTA78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9103" y="1357340"/>
            <a:ext cx="5762445" cy="2512465"/>
          </a:xfrm>
          <a:prstGeom prst="rect">
            <a:avLst/>
          </a:prstGeom>
        </p:spPr>
      </p:pic>
      <p:sp>
        <p:nvSpPr>
          <p:cNvPr id="2" name="Title 1"/>
          <p:cNvSpPr>
            <a:spLocks noGrp="1"/>
          </p:cNvSpPr>
          <p:nvPr>
            <p:ph type="title"/>
          </p:nvPr>
        </p:nvSpPr>
        <p:spPr/>
        <p:txBody>
          <a:bodyPr/>
          <a:lstStyle/>
          <a:p>
            <a:r>
              <a:rPr lang="en-US" b="1" dirty="0" smtClean="0"/>
              <a:t>Reconstruction from Images</a:t>
            </a:r>
            <a:endParaRPr lang="en-US" b="1" dirty="0"/>
          </a:p>
        </p:txBody>
      </p:sp>
      <p:sp>
        <p:nvSpPr>
          <p:cNvPr id="4" name="Slide Number Placeholder 3"/>
          <p:cNvSpPr>
            <a:spLocks noGrp="1"/>
          </p:cNvSpPr>
          <p:nvPr>
            <p:ph type="sldNum" sz="quarter" idx="12"/>
          </p:nvPr>
        </p:nvSpPr>
        <p:spPr/>
        <p:txBody>
          <a:bodyPr/>
          <a:lstStyle/>
          <a:p>
            <a:fld id="{3B5F642D-6A31-4596-8C22-CC368C1BDF36}" type="slidenum">
              <a:rPr lang="de-CH" smtClean="0"/>
              <a:t>4</a:t>
            </a:fld>
            <a:endParaRPr lang="de-CH" dirty="0"/>
          </a:p>
        </p:txBody>
      </p:sp>
      <p:sp>
        <p:nvSpPr>
          <p:cNvPr id="13" name="Freeform 12"/>
          <p:cNvSpPr/>
          <p:nvPr/>
        </p:nvSpPr>
        <p:spPr>
          <a:xfrm>
            <a:off x="7284158" y="1467702"/>
            <a:ext cx="1131097" cy="1464849"/>
          </a:xfrm>
          <a:custGeom>
            <a:avLst/>
            <a:gdLst>
              <a:gd name="connsiteX0" fmla="*/ 419897 w 1131097"/>
              <a:gd name="connsiteY0" fmla="*/ 51303 h 1029203"/>
              <a:gd name="connsiteX1" fmla="*/ 115097 w 1131097"/>
              <a:gd name="connsiteY1" fmla="*/ 127503 h 1029203"/>
              <a:gd name="connsiteX2" fmla="*/ 26197 w 1131097"/>
              <a:gd name="connsiteY2" fmla="*/ 241803 h 1029203"/>
              <a:gd name="connsiteX3" fmla="*/ 797 w 1131097"/>
              <a:gd name="connsiteY3" fmla="*/ 419603 h 1029203"/>
              <a:gd name="connsiteX4" fmla="*/ 64297 w 1131097"/>
              <a:gd name="connsiteY4" fmla="*/ 673603 h 1029203"/>
              <a:gd name="connsiteX5" fmla="*/ 165897 w 1131097"/>
              <a:gd name="connsiteY5" fmla="*/ 826003 h 1029203"/>
              <a:gd name="connsiteX6" fmla="*/ 445297 w 1131097"/>
              <a:gd name="connsiteY6" fmla="*/ 991103 h 1029203"/>
              <a:gd name="connsiteX7" fmla="*/ 623097 w 1131097"/>
              <a:gd name="connsiteY7" fmla="*/ 1029203 h 1029203"/>
              <a:gd name="connsiteX8" fmla="*/ 927897 w 1131097"/>
              <a:gd name="connsiteY8" fmla="*/ 927603 h 1029203"/>
              <a:gd name="connsiteX9" fmla="*/ 1016797 w 1131097"/>
              <a:gd name="connsiteY9" fmla="*/ 838703 h 1029203"/>
              <a:gd name="connsiteX10" fmla="*/ 1105697 w 1131097"/>
              <a:gd name="connsiteY10" fmla="*/ 699003 h 1029203"/>
              <a:gd name="connsiteX11" fmla="*/ 1131097 w 1131097"/>
              <a:gd name="connsiteY11" fmla="*/ 508503 h 1029203"/>
              <a:gd name="connsiteX12" fmla="*/ 1118397 w 1131097"/>
              <a:gd name="connsiteY12" fmla="*/ 381503 h 1029203"/>
              <a:gd name="connsiteX13" fmla="*/ 1016797 w 1131097"/>
              <a:gd name="connsiteY13" fmla="*/ 216403 h 1029203"/>
              <a:gd name="connsiteX14" fmla="*/ 953297 w 1131097"/>
              <a:gd name="connsiteY14" fmla="*/ 165603 h 1029203"/>
              <a:gd name="connsiteX15" fmla="*/ 838997 w 1131097"/>
              <a:gd name="connsiteY15" fmla="*/ 102103 h 1029203"/>
              <a:gd name="connsiteX16" fmla="*/ 699297 w 1131097"/>
              <a:gd name="connsiteY16" fmla="*/ 64003 h 1029203"/>
              <a:gd name="connsiteX17" fmla="*/ 584997 w 1131097"/>
              <a:gd name="connsiteY17" fmla="*/ 38603 h 1029203"/>
              <a:gd name="connsiteX18" fmla="*/ 483397 w 1131097"/>
              <a:gd name="connsiteY18" fmla="*/ 25903 h 1029203"/>
              <a:gd name="connsiteX19" fmla="*/ 216697 w 1131097"/>
              <a:gd name="connsiteY19" fmla="*/ 503 h 1029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31097" h="1029203">
                <a:moveTo>
                  <a:pt x="419897" y="51303"/>
                </a:moveTo>
                <a:cubicBezTo>
                  <a:pt x="298326" y="60655"/>
                  <a:pt x="217442" y="47902"/>
                  <a:pt x="115097" y="127503"/>
                </a:cubicBezTo>
                <a:cubicBezTo>
                  <a:pt x="76997" y="157136"/>
                  <a:pt x="55830" y="203703"/>
                  <a:pt x="26197" y="241803"/>
                </a:cubicBezTo>
                <a:cubicBezTo>
                  <a:pt x="17730" y="301070"/>
                  <a:pt x="-4465" y="359966"/>
                  <a:pt x="797" y="419603"/>
                </a:cubicBezTo>
                <a:cubicBezTo>
                  <a:pt x="8468" y="506538"/>
                  <a:pt x="31450" y="592748"/>
                  <a:pt x="64297" y="673603"/>
                </a:cubicBezTo>
                <a:cubicBezTo>
                  <a:pt x="87276" y="730167"/>
                  <a:pt x="127085" y="778874"/>
                  <a:pt x="165897" y="826003"/>
                </a:cubicBezTo>
                <a:cubicBezTo>
                  <a:pt x="223893" y="896426"/>
                  <a:pt x="387465" y="969898"/>
                  <a:pt x="445297" y="991103"/>
                </a:cubicBezTo>
                <a:cubicBezTo>
                  <a:pt x="502204" y="1011969"/>
                  <a:pt x="563830" y="1016503"/>
                  <a:pt x="623097" y="1029203"/>
                </a:cubicBezTo>
                <a:cubicBezTo>
                  <a:pt x="735347" y="1003299"/>
                  <a:pt x="829783" y="993012"/>
                  <a:pt x="927897" y="927603"/>
                </a:cubicBezTo>
                <a:cubicBezTo>
                  <a:pt x="962766" y="904357"/>
                  <a:pt x="988607" y="869712"/>
                  <a:pt x="1016797" y="838703"/>
                </a:cubicBezTo>
                <a:cubicBezTo>
                  <a:pt x="1054347" y="797398"/>
                  <a:pt x="1078302" y="746944"/>
                  <a:pt x="1105697" y="699003"/>
                </a:cubicBezTo>
                <a:cubicBezTo>
                  <a:pt x="1124407" y="624163"/>
                  <a:pt x="1131097" y="608465"/>
                  <a:pt x="1131097" y="508503"/>
                </a:cubicBezTo>
                <a:cubicBezTo>
                  <a:pt x="1131097" y="465959"/>
                  <a:pt x="1128141" y="422917"/>
                  <a:pt x="1118397" y="381503"/>
                </a:cubicBezTo>
                <a:cubicBezTo>
                  <a:pt x="1102472" y="313821"/>
                  <a:pt x="1064839" y="264445"/>
                  <a:pt x="1016797" y="216403"/>
                </a:cubicBezTo>
                <a:cubicBezTo>
                  <a:pt x="997630" y="197236"/>
                  <a:pt x="976098" y="180261"/>
                  <a:pt x="953297" y="165603"/>
                </a:cubicBezTo>
                <a:cubicBezTo>
                  <a:pt x="916634" y="142034"/>
                  <a:pt x="879465" y="118290"/>
                  <a:pt x="838997" y="102103"/>
                </a:cubicBezTo>
                <a:cubicBezTo>
                  <a:pt x="794182" y="84177"/>
                  <a:pt x="746123" y="75710"/>
                  <a:pt x="699297" y="64003"/>
                </a:cubicBezTo>
                <a:cubicBezTo>
                  <a:pt x="661433" y="54537"/>
                  <a:pt x="623433" y="45386"/>
                  <a:pt x="584997" y="38603"/>
                </a:cubicBezTo>
                <a:cubicBezTo>
                  <a:pt x="551386" y="32672"/>
                  <a:pt x="517150" y="30966"/>
                  <a:pt x="483397" y="25903"/>
                </a:cubicBezTo>
                <a:cubicBezTo>
                  <a:pt x="272306" y="-5761"/>
                  <a:pt x="398114" y="503"/>
                  <a:pt x="216697" y="503"/>
                </a:cubicBezTo>
              </a:path>
            </a:pathLst>
          </a:cu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Snagit_PPT52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58889" y="1457646"/>
            <a:ext cx="3756811" cy="47946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Snagit_PPTD74B"/>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43200" y="1457541"/>
            <a:ext cx="3383187" cy="47928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Content Placeholder 2"/>
          <p:cNvSpPr>
            <a:spLocks noGrp="1"/>
          </p:cNvSpPr>
          <p:nvPr>
            <p:ph idx="1"/>
          </p:nvPr>
        </p:nvSpPr>
        <p:spPr>
          <a:xfrm>
            <a:off x="476250" y="1825625"/>
            <a:ext cx="11239500" cy="4184650"/>
          </a:xfrm>
        </p:spPr>
        <p:txBody>
          <a:bodyPr/>
          <a:lstStyle/>
          <a:p>
            <a:r>
              <a:rPr lang="en-US" altLang="zh-CN" dirty="0" smtClean="0"/>
              <a:t>Recover details ?</a:t>
            </a:r>
            <a:endParaRPr lang="en-US" dirty="0"/>
          </a:p>
        </p:txBody>
      </p:sp>
    </p:spTree>
    <p:extLst>
      <p:ext uri="{BB962C8B-B14F-4D97-AF65-F5344CB8AC3E}">
        <p14:creationId xmlns:p14="http://schemas.microsoft.com/office/powerpoint/2010/main" val="70296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fade">
                                      <p:cBhvr>
                                        <p:cTn id="15" dur="500"/>
                                        <p:tgtEl>
                                          <p:spTgt spid="1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 presetClass="exit" presetSubtype="0" fill="hold" grpId="0" nodeType="withEffect">
                                  <p:stCondLst>
                                    <p:cond delay="0"/>
                                  </p:stCondLst>
                                  <p:childTnLst>
                                    <p:set>
                                      <p:cBhvr>
                                        <p:cTn id="22" dur="1" fill="hold">
                                          <p:stCondLst>
                                            <p:cond delay="0"/>
                                          </p:stCondLst>
                                        </p:cTn>
                                        <p:tgtEl>
                                          <p:spTgt spid="1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3D Assembly</a:t>
            </a:r>
            <a:endParaRPr lang="en-US" b="1" dirty="0"/>
          </a:p>
        </p:txBody>
      </p:sp>
      <p:sp>
        <p:nvSpPr>
          <p:cNvPr id="5" name="Content Placeholder 2"/>
          <p:cNvSpPr>
            <a:spLocks noGrp="1"/>
          </p:cNvSpPr>
          <p:nvPr>
            <p:ph idx="1"/>
          </p:nvPr>
        </p:nvSpPr>
        <p:spPr>
          <a:xfrm>
            <a:off x="476250" y="1825625"/>
            <a:ext cx="11239500" cy="4184650"/>
          </a:xfrm>
        </p:spPr>
        <p:txBody>
          <a:bodyPr/>
          <a:lstStyle/>
          <a:p>
            <a:r>
              <a:rPr lang="en-US" altLang="zh-CN" dirty="0" smtClean="0"/>
              <a:t>Back-projection</a:t>
            </a:r>
            <a:endParaRPr lang="en-US" dirty="0"/>
          </a:p>
          <a:p>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00551" y="1662872"/>
            <a:ext cx="7357934" cy="4395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3"/>
          <p:cNvSpPr>
            <a:spLocks noGrp="1"/>
          </p:cNvSpPr>
          <p:nvPr>
            <p:ph type="sldNum" sz="quarter" idx="12"/>
          </p:nvPr>
        </p:nvSpPr>
        <p:spPr>
          <a:xfrm>
            <a:off x="10591800" y="6356350"/>
            <a:ext cx="762000" cy="365125"/>
          </a:xfrm>
        </p:spPr>
        <p:txBody>
          <a:bodyPr/>
          <a:lstStyle/>
          <a:p>
            <a:fld id="{3B5F642D-6A31-4596-8C22-CC368C1BDF36}" type="slidenum">
              <a:rPr lang="de-CH" smtClean="0"/>
              <a:t>40</a:t>
            </a:fld>
            <a:endParaRPr lang="de-CH" dirty="0"/>
          </a:p>
        </p:txBody>
      </p:sp>
      <p:pic>
        <p:nvPicPr>
          <p:cNvPr id="9" name="Snagit_PPTAD2B"/>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04871" y="4113708"/>
            <a:ext cx="3209904" cy="1636116"/>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2390775" y="5779947"/>
            <a:ext cx="1524000" cy="369332"/>
          </a:xfrm>
          <a:prstGeom prst="rect">
            <a:avLst/>
          </a:prstGeom>
          <a:noFill/>
        </p:spPr>
        <p:txBody>
          <a:bodyPr wrap="square" rtlCol="0">
            <a:spAutoFit/>
          </a:bodyPr>
          <a:lstStyle/>
          <a:p>
            <a:r>
              <a:rPr lang="en-US" dirty="0" smtClean="0"/>
              <a:t>110 images</a:t>
            </a:r>
            <a:endParaRPr lang="en-US" dirty="0"/>
          </a:p>
        </p:txBody>
      </p:sp>
    </p:spTree>
    <p:extLst>
      <p:ext uri="{BB962C8B-B14F-4D97-AF65-F5344CB8AC3E}">
        <p14:creationId xmlns:p14="http://schemas.microsoft.com/office/powerpoint/2010/main" val="39176103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Results</a:t>
            </a:r>
            <a:endParaRPr lang="en-US" b="1" dirty="0"/>
          </a:p>
        </p:txBody>
      </p:sp>
      <p:pic>
        <p:nvPicPr>
          <p:cNvPr id="32771"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505200" y="1594290"/>
            <a:ext cx="8105775" cy="188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505201" y="4199474"/>
            <a:ext cx="8105774" cy="1955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8" name="Straight Connector 27"/>
          <p:cNvCxnSpPr/>
          <p:nvPr/>
        </p:nvCxnSpPr>
        <p:spPr>
          <a:xfrm>
            <a:off x="0" y="390474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Slide Number Placeholder 3"/>
          <p:cNvSpPr>
            <a:spLocks noGrp="1"/>
          </p:cNvSpPr>
          <p:nvPr>
            <p:ph type="sldNum" sz="quarter" idx="12"/>
          </p:nvPr>
        </p:nvSpPr>
        <p:spPr>
          <a:xfrm>
            <a:off x="10591800" y="6356350"/>
            <a:ext cx="762000" cy="365125"/>
          </a:xfrm>
        </p:spPr>
        <p:txBody>
          <a:bodyPr/>
          <a:lstStyle/>
          <a:p>
            <a:fld id="{3B5F642D-6A31-4596-8C22-CC368C1BDF36}" type="slidenum">
              <a:rPr lang="de-CH" smtClean="0"/>
              <a:t>41</a:t>
            </a:fld>
            <a:endParaRPr lang="de-CH" dirty="0"/>
          </a:p>
        </p:txBody>
      </p:sp>
      <p:sp>
        <p:nvSpPr>
          <p:cNvPr id="9" name="TextBox 8"/>
          <p:cNvSpPr txBox="1"/>
          <p:nvPr/>
        </p:nvSpPr>
        <p:spPr>
          <a:xfrm>
            <a:off x="1496374" y="3344489"/>
            <a:ext cx="1524000" cy="369332"/>
          </a:xfrm>
          <a:prstGeom prst="rect">
            <a:avLst/>
          </a:prstGeom>
          <a:noFill/>
        </p:spPr>
        <p:txBody>
          <a:bodyPr wrap="square" rtlCol="0">
            <a:spAutoFit/>
          </a:bodyPr>
          <a:lstStyle/>
          <a:p>
            <a:r>
              <a:rPr lang="en-US" dirty="0" smtClean="0"/>
              <a:t>281 images</a:t>
            </a:r>
            <a:endParaRPr lang="en-US" dirty="0"/>
          </a:p>
        </p:txBody>
      </p:sp>
      <p:sp>
        <p:nvSpPr>
          <p:cNvPr id="10" name="TextBox 9"/>
          <p:cNvSpPr txBox="1"/>
          <p:nvPr/>
        </p:nvSpPr>
        <p:spPr>
          <a:xfrm>
            <a:off x="1628382" y="6063969"/>
            <a:ext cx="1524000" cy="369332"/>
          </a:xfrm>
          <a:prstGeom prst="rect">
            <a:avLst/>
          </a:prstGeom>
          <a:noFill/>
        </p:spPr>
        <p:txBody>
          <a:bodyPr wrap="square" rtlCol="0">
            <a:spAutoFit/>
          </a:bodyPr>
          <a:lstStyle/>
          <a:p>
            <a:r>
              <a:rPr lang="en-US" dirty="0" smtClean="0"/>
              <a:t>387 images</a:t>
            </a:r>
            <a:endParaRPr lang="en-US" dirty="0"/>
          </a:p>
        </p:txBody>
      </p:sp>
      <p:pic>
        <p:nvPicPr>
          <p:cNvPr id="11" name="Picture 5" descr="G:\projects\2014_CityModeler\results\DSC08379.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52425" y="4789076"/>
            <a:ext cx="2799957" cy="12748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Snagit_PPTBD0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6331" y="1851187"/>
            <a:ext cx="2535943" cy="15258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29445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Results</a:t>
            </a:r>
            <a:endParaRPr lang="en-US" b="1" dirty="0"/>
          </a:p>
        </p:txBody>
      </p:sp>
      <p:sp>
        <p:nvSpPr>
          <p:cNvPr id="4" name="Slide Number Placeholder 3"/>
          <p:cNvSpPr>
            <a:spLocks noGrp="1"/>
          </p:cNvSpPr>
          <p:nvPr>
            <p:ph type="sldNum" sz="quarter" idx="12"/>
          </p:nvPr>
        </p:nvSpPr>
        <p:spPr/>
        <p:txBody>
          <a:bodyPr/>
          <a:lstStyle/>
          <a:p>
            <a:fld id="{3B5F642D-6A31-4596-8C22-CC368C1BDF36}" type="slidenum">
              <a:rPr lang="de-CH" smtClean="0"/>
              <a:t>42</a:t>
            </a:fld>
            <a:endParaRPr lang="de-CH" dirty="0"/>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3737" y="2727436"/>
            <a:ext cx="11805565" cy="3076536"/>
          </a:xfrm>
          <a:prstGeom prst="rect">
            <a:avLst/>
          </a:prstGeom>
        </p:spPr>
      </p:pic>
      <p:sp>
        <p:nvSpPr>
          <p:cNvPr id="6" name="Content Placeholder 2"/>
          <p:cNvSpPr>
            <a:spLocks noGrp="1"/>
          </p:cNvSpPr>
          <p:nvPr>
            <p:ph idx="1"/>
          </p:nvPr>
        </p:nvSpPr>
        <p:spPr>
          <a:xfrm>
            <a:off x="476250" y="1825625"/>
            <a:ext cx="11239500" cy="4184650"/>
          </a:xfrm>
        </p:spPr>
        <p:txBody>
          <a:bodyPr/>
          <a:lstStyle/>
          <a:p>
            <a:r>
              <a:rPr lang="en-US" dirty="0"/>
              <a:t>R</a:t>
            </a:r>
            <a:r>
              <a:rPr lang="en-US" dirty="0" smtClean="0"/>
              <a:t>ealism improvement</a:t>
            </a:r>
            <a:endParaRPr lang="en-US" dirty="0"/>
          </a:p>
        </p:txBody>
      </p:sp>
    </p:spTree>
    <p:extLst>
      <p:ext uri="{BB962C8B-B14F-4D97-AF65-F5344CB8AC3E}">
        <p14:creationId xmlns:p14="http://schemas.microsoft.com/office/powerpoint/2010/main" val="744258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Results      </a:t>
            </a:r>
            <a:r>
              <a:rPr lang="en-US" dirty="0" smtClean="0"/>
              <a:t>Façades without repetitive </a:t>
            </a:r>
            <a:r>
              <a:rPr lang="en-US" dirty="0"/>
              <a:t>elements</a:t>
            </a:r>
            <a:endParaRPr lang="en-US" b="1" dirty="0"/>
          </a:p>
        </p:txBody>
      </p:sp>
      <p:sp>
        <p:nvSpPr>
          <p:cNvPr id="4" name="Slide Number Placeholder 3"/>
          <p:cNvSpPr>
            <a:spLocks noGrp="1"/>
          </p:cNvSpPr>
          <p:nvPr>
            <p:ph type="sldNum" sz="quarter" idx="12"/>
          </p:nvPr>
        </p:nvSpPr>
        <p:spPr/>
        <p:txBody>
          <a:bodyPr/>
          <a:lstStyle/>
          <a:p>
            <a:fld id="{3B5F642D-6A31-4596-8C22-CC368C1BDF36}" type="slidenum">
              <a:rPr lang="de-CH" smtClean="0"/>
              <a:t>43</a:t>
            </a:fld>
            <a:endParaRPr lang="de-CH"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11888" y="2119086"/>
            <a:ext cx="8627661" cy="3618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Snagit_PPT8B9A"/>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6246" y="4174957"/>
            <a:ext cx="2039689" cy="1266943"/>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821935" y="5453412"/>
            <a:ext cx="1524000" cy="369332"/>
          </a:xfrm>
          <a:prstGeom prst="rect">
            <a:avLst/>
          </a:prstGeom>
          <a:noFill/>
        </p:spPr>
        <p:txBody>
          <a:bodyPr wrap="square" rtlCol="0">
            <a:spAutoFit/>
          </a:bodyPr>
          <a:lstStyle/>
          <a:p>
            <a:r>
              <a:rPr lang="en-US" dirty="0" smtClean="0"/>
              <a:t>220 images</a:t>
            </a:r>
            <a:endParaRPr lang="en-US" dirty="0"/>
          </a:p>
        </p:txBody>
      </p:sp>
    </p:spTree>
    <p:extLst>
      <p:ext uri="{BB962C8B-B14F-4D97-AF65-F5344CB8AC3E}">
        <p14:creationId xmlns:p14="http://schemas.microsoft.com/office/powerpoint/2010/main" val="16052878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Results      </a:t>
            </a:r>
            <a:r>
              <a:rPr lang="en-US" dirty="0" smtClean="0"/>
              <a:t>Street-side facades reconstruction </a:t>
            </a:r>
            <a:endParaRPr lang="en-US" b="1" dirty="0"/>
          </a:p>
        </p:txBody>
      </p:sp>
      <p:sp>
        <p:nvSpPr>
          <p:cNvPr id="4" name="Slide Number Placeholder 3"/>
          <p:cNvSpPr>
            <a:spLocks noGrp="1"/>
          </p:cNvSpPr>
          <p:nvPr>
            <p:ph type="sldNum" sz="quarter" idx="12"/>
          </p:nvPr>
        </p:nvSpPr>
        <p:spPr/>
        <p:txBody>
          <a:bodyPr/>
          <a:lstStyle/>
          <a:p>
            <a:fld id="{3B5F642D-6A31-4596-8C22-CC368C1BDF36}" type="slidenum">
              <a:rPr lang="de-CH" smtClean="0"/>
              <a:t>44</a:t>
            </a:fld>
            <a:endParaRPr lang="de-CH" dirty="0"/>
          </a:p>
        </p:txBody>
      </p:sp>
      <p:pic>
        <p:nvPicPr>
          <p:cNvPr id="3481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0862" y="1662867"/>
            <a:ext cx="12206942" cy="4501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2858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Failure Case</a:t>
            </a:r>
            <a:endParaRPr lang="en-US" b="1" dirty="0"/>
          </a:p>
        </p:txBody>
      </p:sp>
      <p:sp>
        <p:nvSpPr>
          <p:cNvPr id="4" name="Slide Number Placeholder 3"/>
          <p:cNvSpPr>
            <a:spLocks noGrp="1"/>
          </p:cNvSpPr>
          <p:nvPr>
            <p:ph type="sldNum" sz="quarter" idx="12"/>
          </p:nvPr>
        </p:nvSpPr>
        <p:spPr/>
        <p:txBody>
          <a:bodyPr/>
          <a:lstStyle/>
          <a:p>
            <a:fld id="{3B5F642D-6A31-4596-8C22-CC368C1BDF36}" type="slidenum">
              <a:rPr lang="de-CH" smtClean="0"/>
              <a:t>45</a:t>
            </a:fld>
            <a:endParaRPr lang="de-CH" dirty="0"/>
          </a:p>
        </p:txBody>
      </p:sp>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47875" y="1445635"/>
            <a:ext cx="8410575" cy="4829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Freeform 24"/>
          <p:cNvSpPr/>
          <p:nvPr/>
        </p:nvSpPr>
        <p:spPr>
          <a:xfrm>
            <a:off x="1971675" y="1962150"/>
            <a:ext cx="1133148" cy="895350"/>
          </a:xfrm>
          <a:custGeom>
            <a:avLst/>
            <a:gdLst>
              <a:gd name="connsiteX0" fmla="*/ 419897 w 1131097"/>
              <a:gd name="connsiteY0" fmla="*/ 51303 h 1029203"/>
              <a:gd name="connsiteX1" fmla="*/ 115097 w 1131097"/>
              <a:gd name="connsiteY1" fmla="*/ 127503 h 1029203"/>
              <a:gd name="connsiteX2" fmla="*/ 26197 w 1131097"/>
              <a:gd name="connsiteY2" fmla="*/ 241803 h 1029203"/>
              <a:gd name="connsiteX3" fmla="*/ 797 w 1131097"/>
              <a:gd name="connsiteY3" fmla="*/ 419603 h 1029203"/>
              <a:gd name="connsiteX4" fmla="*/ 64297 w 1131097"/>
              <a:gd name="connsiteY4" fmla="*/ 673603 h 1029203"/>
              <a:gd name="connsiteX5" fmla="*/ 165897 w 1131097"/>
              <a:gd name="connsiteY5" fmla="*/ 826003 h 1029203"/>
              <a:gd name="connsiteX6" fmla="*/ 445297 w 1131097"/>
              <a:gd name="connsiteY6" fmla="*/ 991103 h 1029203"/>
              <a:gd name="connsiteX7" fmla="*/ 623097 w 1131097"/>
              <a:gd name="connsiteY7" fmla="*/ 1029203 h 1029203"/>
              <a:gd name="connsiteX8" fmla="*/ 927897 w 1131097"/>
              <a:gd name="connsiteY8" fmla="*/ 927603 h 1029203"/>
              <a:gd name="connsiteX9" fmla="*/ 1016797 w 1131097"/>
              <a:gd name="connsiteY9" fmla="*/ 838703 h 1029203"/>
              <a:gd name="connsiteX10" fmla="*/ 1105697 w 1131097"/>
              <a:gd name="connsiteY10" fmla="*/ 699003 h 1029203"/>
              <a:gd name="connsiteX11" fmla="*/ 1131097 w 1131097"/>
              <a:gd name="connsiteY11" fmla="*/ 508503 h 1029203"/>
              <a:gd name="connsiteX12" fmla="*/ 1118397 w 1131097"/>
              <a:gd name="connsiteY12" fmla="*/ 381503 h 1029203"/>
              <a:gd name="connsiteX13" fmla="*/ 1016797 w 1131097"/>
              <a:gd name="connsiteY13" fmla="*/ 216403 h 1029203"/>
              <a:gd name="connsiteX14" fmla="*/ 953297 w 1131097"/>
              <a:gd name="connsiteY14" fmla="*/ 165603 h 1029203"/>
              <a:gd name="connsiteX15" fmla="*/ 838997 w 1131097"/>
              <a:gd name="connsiteY15" fmla="*/ 102103 h 1029203"/>
              <a:gd name="connsiteX16" fmla="*/ 699297 w 1131097"/>
              <a:gd name="connsiteY16" fmla="*/ 64003 h 1029203"/>
              <a:gd name="connsiteX17" fmla="*/ 584997 w 1131097"/>
              <a:gd name="connsiteY17" fmla="*/ 38603 h 1029203"/>
              <a:gd name="connsiteX18" fmla="*/ 483397 w 1131097"/>
              <a:gd name="connsiteY18" fmla="*/ 25903 h 1029203"/>
              <a:gd name="connsiteX19" fmla="*/ 216697 w 1131097"/>
              <a:gd name="connsiteY19" fmla="*/ 503 h 1029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31097" h="1029203">
                <a:moveTo>
                  <a:pt x="419897" y="51303"/>
                </a:moveTo>
                <a:cubicBezTo>
                  <a:pt x="298326" y="60655"/>
                  <a:pt x="217442" y="47902"/>
                  <a:pt x="115097" y="127503"/>
                </a:cubicBezTo>
                <a:cubicBezTo>
                  <a:pt x="76997" y="157136"/>
                  <a:pt x="55830" y="203703"/>
                  <a:pt x="26197" y="241803"/>
                </a:cubicBezTo>
                <a:cubicBezTo>
                  <a:pt x="17730" y="301070"/>
                  <a:pt x="-4465" y="359966"/>
                  <a:pt x="797" y="419603"/>
                </a:cubicBezTo>
                <a:cubicBezTo>
                  <a:pt x="8468" y="506538"/>
                  <a:pt x="31450" y="592748"/>
                  <a:pt x="64297" y="673603"/>
                </a:cubicBezTo>
                <a:cubicBezTo>
                  <a:pt x="87276" y="730167"/>
                  <a:pt x="127085" y="778874"/>
                  <a:pt x="165897" y="826003"/>
                </a:cubicBezTo>
                <a:cubicBezTo>
                  <a:pt x="223893" y="896426"/>
                  <a:pt x="387465" y="969898"/>
                  <a:pt x="445297" y="991103"/>
                </a:cubicBezTo>
                <a:cubicBezTo>
                  <a:pt x="502204" y="1011969"/>
                  <a:pt x="563830" y="1016503"/>
                  <a:pt x="623097" y="1029203"/>
                </a:cubicBezTo>
                <a:cubicBezTo>
                  <a:pt x="735347" y="1003299"/>
                  <a:pt x="829783" y="993012"/>
                  <a:pt x="927897" y="927603"/>
                </a:cubicBezTo>
                <a:cubicBezTo>
                  <a:pt x="962766" y="904357"/>
                  <a:pt x="988607" y="869712"/>
                  <a:pt x="1016797" y="838703"/>
                </a:cubicBezTo>
                <a:cubicBezTo>
                  <a:pt x="1054347" y="797398"/>
                  <a:pt x="1078302" y="746944"/>
                  <a:pt x="1105697" y="699003"/>
                </a:cubicBezTo>
                <a:cubicBezTo>
                  <a:pt x="1124407" y="624163"/>
                  <a:pt x="1131097" y="608465"/>
                  <a:pt x="1131097" y="508503"/>
                </a:cubicBezTo>
                <a:cubicBezTo>
                  <a:pt x="1131097" y="465959"/>
                  <a:pt x="1128141" y="422917"/>
                  <a:pt x="1118397" y="381503"/>
                </a:cubicBezTo>
                <a:cubicBezTo>
                  <a:pt x="1102472" y="313821"/>
                  <a:pt x="1064839" y="264445"/>
                  <a:pt x="1016797" y="216403"/>
                </a:cubicBezTo>
                <a:cubicBezTo>
                  <a:pt x="997630" y="197236"/>
                  <a:pt x="976098" y="180261"/>
                  <a:pt x="953297" y="165603"/>
                </a:cubicBezTo>
                <a:cubicBezTo>
                  <a:pt x="916634" y="142034"/>
                  <a:pt x="879465" y="118290"/>
                  <a:pt x="838997" y="102103"/>
                </a:cubicBezTo>
                <a:cubicBezTo>
                  <a:pt x="794182" y="84177"/>
                  <a:pt x="746123" y="75710"/>
                  <a:pt x="699297" y="64003"/>
                </a:cubicBezTo>
                <a:cubicBezTo>
                  <a:pt x="661433" y="54537"/>
                  <a:pt x="623433" y="45386"/>
                  <a:pt x="584997" y="38603"/>
                </a:cubicBezTo>
                <a:cubicBezTo>
                  <a:pt x="551386" y="32672"/>
                  <a:pt x="517150" y="30966"/>
                  <a:pt x="483397" y="25903"/>
                </a:cubicBezTo>
                <a:cubicBezTo>
                  <a:pt x="272306" y="-5761"/>
                  <a:pt x="398114" y="503"/>
                  <a:pt x="216697" y="503"/>
                </a:cubicBezTo>
              </a:path>
            </a:pathLst>
          </a:cu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2085648" y="5379664"/>
            <a:ext cx="1133148" cy="895350"/>
          </a:xfrm>
          <a:custGeom>
            <a:avLst/>
            <a:gdLst>
              <a:gd name="connsiteX0" fmla="*/ 419897 w 1131097"/>
              <a:gd name="connsiteY0" fmla="*/ 51303 h 1029203"/>
              <a:gd name="connsiteX1" fmla="*/ 115097 w 1131097"/>
              <a:gd name="connsiteY1" fmla="*/ 127503 h 1029203"/>
              <a:gd name="connsiteX2" fmla="*/ 26197 w 1131097"/>
              <a:gd name="connsiteY2" fmla="*/ 241803 h 1029203"/>
              <a:gd name="connsiteX3" fmla="*/ 797 w 1131097"/>
              <a:gd name="connsiteY3" fmla="*/ 419603 h 1029203"/>
              <a:gd name="connsiteX4" fmla="*/ 64297 w 1131097"/>
              <a:gd name="connsiteY4" fmla="*/ 673603 h 1029203"/>
              <a:gd name="connsiteX5" fmla="*/ 165897 w 1131097"/>
              <a:gd name="connsiteY5" fmla="*/ 826003 h 1029203"/>
              <a:gd name="connsiteX6" fmla="*/ 445297 w 1131097"/>
              <a:gd name="connsiteY6" fmla="*/ 991103 h 1029203"/>
              <a:gd name="connsiteX7" fmla="*/ 623097 w 1131097"/>
              <a:gd name="connsiteY7" fmla="*/ 1029203 h 1029203"/>
              <a:gd name="connsiteX8" fmla="*/ 927897 w 1131097"/>
              <a:gd name="connsiteY8" fmla="*/ 927603 h 1029203"/>
              <a:gd name="connsiteX9" fmla="*/ 1016797 w 1131097"/>
              <a:gd name="connsiteY9" fmla="*/ 838703 h 1029203"/>
              <a:gd name="connsiteX10" fmla="*/ 1105697 w 1131097"/>
              <a:gd name="connsiteY10" fmla="*/ 699003 h 1029203"/>
              <a:gd name="connsiteX11" fmla="*/ 1131097 w 1131097"/>
              <a:gd name="connsiteY11" fmla="*/ 508503 h 1029203"/>
              <a:gd name="connsiteX12" fmla="*/ 1118397 w 1131097"/>
              <a:gd name="connsiteY12" fmla="*/ 381503 h 1029203"/>
              <a:gd name="connsiteX13" fmla="*/ 1016797 w 1131097"/>
              <a:gd name="connsiteY13" fmla="*/ 216403 h 1029203"/>
              <a:gd name="connsiteX14" fmla="*/ 953297 w 1131097"/>
              <a:gd name="connsiteY14" fmla="*/ 165603 h 1029203"/>
              <a:gd name="connsiteX15" fmla="*/ 838997 w 1131097"/>
              <a:gd name="connsiteY15" fmla="*/ 102103 h 1029203"/>
              <a:gd name="connsiteX16" fmla="*/ 699297 w 1131097"/>
              <a:gd name="connsiteY16" fmla="*/ 64003 h 1029203"/>
              <a:gd name="connsiteX17" fmla="*/ 584997 w 1131097"/>
              <a:gd name="connsiteY17" fmla="*/ 38603 h 1029203"/>
              <a:gd name="connsiteX18" fmla="*/ 483397 w 1131097"/>
              <a:gd name="connsiteY18" fmla="*/ 25903 h 1029203"/>
              <a:gd name="connsiteX19" fmla="*/ 216697 w 1131097"/>
              <a:gd name="connsiteY19" fmla="*/ 503 h 1029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31097" h="1029203">
                <a:moveTo>
                  <a:pt x="419897" y="51303"/>
                </a:moveTo>
                <a:cubicBezTo>
                  <a:pt x="298326" y="60655"/>
                  <a:pt x="217442" y="47902"/>
                  <a:pt x="115097" y="127503"/>
                </a:cubicBezTo>
                <a:cubicBezTo>
                  <a:pt x="76997" y="157136"/>
                  <a:pt x="55830" y="203703"/>
                  <a:pt x="26197" y="241803"/>
                </a:cubicBezTo>
                <a:cubicBezTo>
                  <a:pt x="17730" y="301070"/>
                  <a:pt x="-4465" y="359966"/>
                  <a:pt x="797" y="419603"/>
                </a:cubicBezTo>
                <a:cubicBezTo>
                  <a:pt x="8468" y="506538"/>
                  <a:pt x="31450" y="592748"/>
                  <a:pt x="64297" y="673603"/>
                </a:cubicBezTo>
                <a:cubicBezTo>
                  <a:pt x="87276" y="730167"/>
                  <a:pt x="127085" y="778874"/>
                  <a:pt x="165897" y="826003"/>
                </a:cubicBezTo>
                <a:cubicBezTo>
                  <a:pt x="223893" y="896426"/>
                  <a:pt x="387465" y="969898"/>
                  <a:pt x="445297" y="991103"/>
                </a:cubicBezTo>
                <a:cubicBezTo>
                  <a:pt x="502204" y="1011969"/>
                  <a:pt x="563830" y="1016503"/>
                  <a:pt x="623097" y="1029203"/>
                </a:cubicBezTo>
                <a:cubicBezTo>
                  <a:pt x="735347" y="1003299"/>
                  <a:pt x="829783" y="993012"/>
                  <a:pt x="927897" y="927603"/>
                </a:cubicBezTo>
                <a:cubicBezTo>
                  <a:pt x="962766" y="904357"/>
                  <a:pt x="988607" y="869712"/>
                  <a:pt x="1016797" y="838703"/>
                </a:cubicBezTo>
                <a:cubicBezTo>
                  <a:pt x="1054347" y="797398"/>
                  <a:pt x="1078302" y="746944"/>
                  <a:pt x="1105697" y="699003"/>
                </a:cubicBezTo>
                <a:cubicBezTo>
                  <a:pt x="1124407" y="624163"/>
                  <a:pt x="1131097" y="608465"/>
                  <a:pt x="1131097" y="508503"/>
                </a:cubicBezTo>
                <a:cubicBezTo>
                  <a:pt x="1131097" y="465959"/>
                  <a:pt x="1128141" y="422917"/>
                  <a:pt x="1118397" y="381503"/>
                </a:cubicBezTo>
                <a:cubicBezTo>
                  <a:pt x="1102472" y="313821"/>
                  <a:pt x="1064839" y="264445"/>
                  <a:pt x="1016797" y="216403"/>
                </a:cubicBezTo>
                <a:cubicBezTo>
                  <a:pt x="997630" y="197236"/>
                  <a:pt x="976098" y="180261"/>
                  <a:pt x="953297" y="165603"/>
                </a:cubicBezTo>
                <a:cubicBezTo>
                  <a:pt x="916634" y="142034"/>
                  <a:pt x="879465" y="118290"/>
                  <a:pt x="838997" y="102103"/>
                </a:cubicBezTo>
                <a:cubicBezTo>
                  <a:pt x="794182" y="84177"/>
                  <a:pt x="746123" y="75710"/>
                  <a:pt x="699297" y="64003"/>
                </a:cubicBezTo>
                <a:cubicBezTo>
                  <a:pt x="661433" y="54537"/>
                  <a:pt x="623433" y="45386"/>
                  <a:pt x="584997" y="38603"/>
                </a:cubicBezTo>
                <a:cubicBezTo>
                  <a:pt x="551386" y="32672"/>
                  <a:pt x="517150" y="30966"/>
                  <a:pt x="483397" y="25903"/>
                </a:cubicBezTo>
                <a:cubicBezTo>
                  <a:pt x="272306" y="-5761"/>
                  <a:pt x="398114" y="503"/>
                  <a:pt x="216697" y="503"/>
                </a:cubicBezTo>
              </a:path>
            </a:pathLst>
          </a:cu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44319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Comparison</a:t>
            </a:r>
            <a:endParaRPr lang="en-US" b="1" dirty="0"/>
          </a:p>
        </p:txBody>
      </p:sp>
      <p:pic>
        <p:nvPicPr>
          <p:cNvPr id="8194" name="Picture 2" descr="G:\projects\2014_TemplateAssembly\paper(EG)\images\compAssembl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3380" y="4782329"/>
            <a:ext cx="7681910" cy="17709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1"/>
          <p:cNvPicPr>
            <a:picLocks noChangeAspect="1" noChangeArrowheads="1"/>
          </p:cNvPicPr>
          <p:nvPr/>
        </p:nvPicPr>
        <p:blipFill rotWithShape="1">
          <a:blip r:embed="rId4">
            <a:extLst>
              <a:ext uri="{28A0092B-C50C-407E-A947-70E740481C1C}">
                <a14:useLocalDpi xmlns:a14="http://schemas.microsoft.com/office/drawing/2010/main" val="0"/>
              </a:ext>
            </a:extLst>
          </a:blip>
          <a:srcRect l="17132" t="1" r="57304" b="66512"/>
          <a:stretch/>
        </p:blipFill>
        <p:spPr bwMode="auto">
          <a:xfrm>
            <a:off x="1257300" y="1512608"/>
            <a:ext cx="3022600" cy="239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1"/>
          <p:cNvPicPr>
            <a:picLocks noChangeAspect="1" noChangeArrowheads="1"/>
          </p:cNvPicPr>
          <p:nvPr/>
        </p:nvPicPr>
        <p:blipFill rotWithShape="1">
          <a:blip r:embed="rId4">
            <a:extLst>
              <a:ext uri="{28A0092B-C50C-407E-A947-70E740481C1C}">
                <a14:useLocalDpi xmlns:a14="http://schemas.microsoft.com/office/drawing/2010/main" val="0"/>
              </a:ext>
            </a:extLst>
          </a:blip>
          <a:srcRect l="17132" t="34019" r="57304" b="32991"/>
          <a:stretch/>
        </p:blipFill>
        <p:spPr bwMode="auto">
          <a:xfrm>
            <a:off x="4737100" y="1525308"/>
            <a:ext cx="3022600" cy="2359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1"/>
          <p:cNvPicPr>
            <a:picLocks noChangeAspect="1" noChangeArrowheads="1"/>
          </p:cNvPicPr>
          <p:nvPr/>
        </p:nvPicPr>
        <p:blipFill rotWithShape="1">
          <a:blip r:embed="rId4">
            <a:extLst>
              <a:ext uri="{28A0092B-C50C-407E-A947-70E740481C1C}">
                <a14:useLocalDpi xmlns:a14="http://schemas.microsoft.com/office/drawing/2010/main" val="0"/>
              </a:ext>
            </a:extLst>
          </a:blip>
          <a:srcRect l="17132" t="66743" r="57304"/>
          <a:stretch/>
        </p:blipFill>
        <p:spPr bwMode="auto">
          <a:xfrm>
            <a:off x="8216901" y="1461808"/>
            <a:ext cx="3022600" cy="2378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286078" y="3776294"/>
            <a:ext cx="9247831" cy="461665"/>
          </a:xfrm>
          <a:prstGeom prst="rect">
            <a:avLst/>
          </a:prstGeom>
        </p:spPr>
        <p:txBody>
          <a:bodyPr wrap="square">
            <a:spAutoFit/>
          </a:bodyPr>
          <a:lstStyle/>
          <a:p>
            <a:r>
              <a:rPr lang="en-US" sz="2400" dirty="0" smtClean="0"/>
              <a:t>Ours                                          Greedy                           Mutual Information</a:t>
            </a:r>
            <a:endParaRPr lang="en-US" sz="2400" dirty="0"/>
          </a:p>
        </p:txBody>
      </p:sp>
      <p:sp>
        <p:nvSpPr>
          <p:cNvPr id="9" name="Slide Number Placeholder 3"/>
          <p:cNvSpPr>
            <a:spLocks noGrp="1"/>
          </p:cNvSpPr>
          <p:nvPr>
            <p:ph type="sldNum" sz="quarter" idx="12"/>
          </p:nvPr>
        </p:nvSpPr>
        <p:spPr>
          <a:xfrm>
            <a:off x="10591800" y="6356350"/>
            <a:ext cx="762000" cy="365125"/>
          </a:xfrm>
        </p:spPr>
        <p:txBody>
          <a:bodyPr/>
          <a:lstStyle/>
          <a:p>
            <a:fld id="{3B5F642D-6A31-4596-8C22-CC368C1BDF36}" type="slidenum">
              <a:rPr lang="de-CH" smtClean="0"/>
              <a:t>46</a:t>
            </a:fld>
            <a:endParaRPr lang="de-CH" dirty="0"/>
          </a:p>
        </p:txBody>
      </p:sp>
    </p:spTree>
    <p:extLst>
      <p:ext uri="{BB962C8B-B14F-4D97-AF65-F5344CB8AC3E}">
        <p14:creationId xmlns:p14="http://schemas.microsoft.com/office/powerpoint/2010/main" val="639835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49" y="365125"/>
            <a:ext cx="11549743" cy="749801"/>
          </a:xfrm>
        </p:spPr>
        <p:txBody>
          <a:bodyPr>
            <a:normAutofit/>
          </a:bodyPr>
          <a:lstStyle/>
          <a:p>
            <a:r>
              <a:rPr lang="en-US" altLang="zh-CN" b="1" dirty="0" smtClean="0"/>
              <a:t>Geometry-appearance Consistency Is Important</a:t>
            </a:r>
            <a:endParaRPr lang="en-US" b="1" dirty="0"/>
          </a:p>
        </p:txBody>
      </p:sp>
      <p:sp>
        <p:nvSpPr>
          <p:cNvPr id="4" name="Slide Number Placeholder 3"/>
          <p:cNvSpPr>
            <a:spLocks noGrp="1"/>
          </p:cNvSpPr>
          <p:nvPr>
            <p:ph type="sldNum" sz="quarter" idx="12"/>
          </p:nvPr>
        </p:nvSpPr>
        <p:spPr/>
        <p:txBody>
          <a:bodyPr/>
          <a:lstStyle/>
          <a:p>
            <a:fld id="{3B5F642D-6A31-4596-8C22-CC368C1BDF36}" type="slidenum">
              <a:rPr lang="de-CH" smtClean="0"/>
              <a:t>47</a:t>
            </a:fld>
            <a:endParaRPr lang="de-CH" dirty="0"/>
          </a:p>
        </p:txBody>
      </p:sp>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000"/>
          <a:stretch/>
        </p:blipFill>
        <p:spPr bwMode="auto">
          <a:xfrm>
            <a:off x="439736" y="4472589"/>
            <a:ext cx="11650663" cy="158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0000"/>
          <a:stretch/>
        </p:blipFill>
        <p:spPr bwMode="auto">
          <a:xfrm>
            <a:off x="439736" y="2330546"/>
            <a:ext cx="11650663" cy="1583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37471" y="2214013"/>
            <a:ext cx="1220206" cy="461665"/>
          </a:xfrm>
          <a:prstGeom prst="rect">
            <a:avLst/>
          </a:prstGeom>
        </p:spPr>
        <p:txBody>
          <a:bodyPr wrap="none">
            <a:spAutoFit/>
          </a:bodyPr>
          <a:lstStyle/>
          <a:p>
            <a:r>
              <a:rPr lang="en-US" sz="2400" dirty="0" smtClean="0"/>
              <a:t>Without</a:t>
            </a:r>
            <a:endParaRPr lang="en-US" sz="2400" dirty="0"/>
          </a:p>
        </p:txBody>
      </p:sp>
      <p:sp>
        <p:nvSpPr>
          <p:cNvPr id="10" name="Rectangle 9"/>
          <p:cNvSpPr/>
          <p:nvPr/>
        </p:nvSpPr>
        <p:spPr>
          <a:xfrm>
            <a:off x="137471" y="4459844"/>
            <a:ext cx="793807" cy="461665"/>
          </a:xfrm>
          <a:prstGeom prst="rect">
            <a:avLst/>
          </a:prstGeom>
        </p:spPr>
        <p:txBody>
          <a:bodyPr wrap="none">
            <a:spAutoFit/>
          </a:bodyPr>
          <a:lstStyle/>
          <a:p>
            <a:r>
              <a:rPr lang="en-US" sz="2400" dirty="0" smtClean="0"/>
              <a:t>With</a:t>
            </a:r>
            <a:endParaRPr lang="en-US" sz="2400" dirty="0"/>
          </a:p>
        </p:txBody>
      </p:sp>
    </p:spTree>
    <p:extLst>
      <p:ext uri="{BB962C8B-B14F-4D97-AF65-F5344CB8AC3E}">
        <p14:creationId xmlns:p14="http://schemas.microsoft.com/office/powerpoint/2010/main" val="37463160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Limitations</a:t>
            </a:r>
            <a:endParaRPr lang="en-US" b="1" dirty="0"/>
          </a:p>
        </p:txBody>
      </p:sp>
      <p:sp>
        <p:nvSpPr>
          <p:cNvPr id="3" name="Content Placeholder 2"/>
          <p:cNvSpPr>
            <a:spLocks noGrp="1"/>
          </p:cNvSpPr>
          <p:nvPr>
            <p:ph idx="1"/>
          </p:nvPr>
        </p:nvSpPr>
        <p:spPr/>
        <p:txBody>
          <a:bodyPr/>
          <a:lstStyle/>
          <a:p>
            <a:r>
              <a:rPr lang="en-US" dirty="0" smtClean="0"/>
              <a:t>Non-repeating elements</a:t>
            </a:r>
          </a:p>
          <a:p>
            <a:r>
              <a:rPr lang="en-US" dirty="0" smtClean="0"/>
              <a:t>Curved facades</a:t>
            </a:r>
          </a:p>
          <a:p>
            <a:endParaRPr lang="en-US" dirty="0"/>
          </a:p>
        </p:txBody>
      </p:sp>
      <p:sp>
        <p:nvSpPr>
          <p:cNvPr id="4" name="Slide Number Placeholder 3"/>
          <p:cNvSpPr>
            <a:spLocks noGrp="1"/>
          </p:cNvSpPr>
          <p:nvPr>
            <p:ph type="sldNum" sz="quarter" idx="12"/>
          </p:nvPr>
        </p:nvSpPr>
        <p:spPr/>
        <p:txBody>
          <a:bodyPr/>
          <a:lstStyle/>
          <a:p>
            <a:fld id="{3B5F642D-6A31-4596-8C22-CC368C1BDF36}" type="slidenum">
              <a:rPr lang="de-CH" smtClean="0"/>
              <a:t>48</a:t>
            </a:fld>
            <a:endParaRPr lang="de-CH" dirty="0"/>
          </a:p>
        </p:txBody>
      </p:sp>
    </p:spTree>
    <p:extLst>
      <p:ext uri="{BB962C8B-B14F-4D97-AF65-F5344CB8AC3E}">
        <p14:creationId xmlns:p14="http://schemas.microsoft.com/office/powerpoint/2010/main" val="42529445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b="1" dirty="0"/>
              <a:t>Conclusion</a:t>
            </a:r>
            <a:endParaRPr lang="en-US" b="1" dirty="0"/>
          </a:p>
        </p:txBody>
      </p:sp>
      <p:sp>
        <p:nvSpPr>
          <p:cNvPr id="3" name="Content Placeholder 2"/>
          <p:cNvSpPr>
            <a:spLocks noGrp="1"/>
          </p:cNvSpPr>
          <p:nvPr>
            <p:ph idx="1"/>
          </p:nvPr>
        </p:nvSpPr>
        <p:spPr/>
        <p:txBody>
          <a:bodyPr/>
          <a:lstStyle/>
          <a:p>
            <a:pPr>
              <a:defRPr/>
            </a:pPr>
            <a:r>
              <a:rPr lang="en-US" altLang="zh-CN" dirty="0"/>
              <a:t>A</a:t>
            </a:r>
            <a:r>
              <a:rPr lang="en-US" altLang="zh-CN" dirty="0" smtClean="0"/>
              <a:t>n efﬁcient </a:t>
            </a:r>
            <a:r>
              <a:rPr lang="en-US" altLang="zh-CN" dirty="0"/>
              <a:t>u</a:t>
            </a:r>
            <a:r>
              <a:rPr lang="en-US" altLang="zh-CN" dirty="0" smtClean="0"/>
              <a:t>rban reconstruction framework</a:t>
            </a:r>
          </a:p>
          <a:p>
            <a:pPr>
              <a:defRPr/>
            </a:pPr>
            <a:endParaRPr lang="en-US" altLang="zh-CN" dirty="0"/>
          </a:p>
          <a:p>
            <a:pPr>
              <a:defRPr/>
            </a:pPr>
            <a:r>
              <a:rPr lang="en-US" altLang="zh-CN" dirty="0" smtClean="0"/>
              <a:t>Relies on </a:t>
            </a:r>
            <a:r>
              <a:rPr lang="en-US" altLang="zh-CN" dirty="0"/>
              <a:t>i</a:t>
            </a:r>
            <a:r>
              <a:rPr lang="en-US" altLang="zh-CN" dirty="0" smtClean="0"/>
              <a:t>mage i</a:t>
            </a:r>
            <a:r>
              <a:rPr lang="en-US" altLang="zh-CN" dirty="0"/>
              <a:t>nformation </a:t>
            </a:r>
            <a:r>
              <a:rPr lang="en-US" altLang="zh-CN" dirty="0" smtClean="0"/>
              <a:t>+ Prior knowledge</a:t>
            </a:r>
          </a:p>
          <a:p>
            <a:pPr lvl="1">
              <a:buFontTx/>
              <a:buChar char="-"/>
              <a:defRPr/>
            </a:pPr>
            <a:r>
              <a:rPr lang="en-US" altLang="zh-CN" dirty="0" smtClean="0"/>
              <a:t>Geometry-appearance consistency of coarse </a:t>
            </a:r>
            <a:r>
              <a:rPr lang="en-US" altLang="zh-CN" dirty="0"/>
              <a:t>m</a:t>
            </a:r>
            <a:r>
              <a:rPr lang="en-US" altLang="zh-CN" dirty="0" smtClean="0"/>
              <a:t>odel</a:t>
            </a:r>
          </a:p>
          <a:p>
            <a:pPr lvl="1">
              <a:buFontTx/>
              <a:buChar char="-"/>
              <a:defRPr/>
            </a:pPr>
            <a:r>
              <a:rPr lang="en-US" altLang="zh-CN" dirty="0" smtClean="0"/>
              <a:t>Template assembly</a:t>
            </a:r>
          </a:p>
          <a:p>
            <a:pPr marL="0" indent="0">
              <a:buNone/>
              <a:defRPr/>
            </a:pPr>
            <a:endParaRPr lang="en-US" altLang="zh-CN" dirty="0" smtClean="0"/>
          </a:p>
          <a:p>
            <a:pPr marL="0" indent="0">
              <a:buNone/>
              <a:defRPr/>
            </a:pPr>
            <a:r>
              <a:rPr lang="en-US" altLang="zh-CN" dirty="0" smtClean="0"/>
              <a:t>				</a:t>
            </a:r>
            <a:endParaRPr lang="en-US" altLang="zh-CN" dirty="0"/>
          </a:p>
          <a:p>
            <a:pPr>
              <a:defRPr/>
            </a:pPr>
            <a:endParaRPr lang="en-US" dirty="0"/>
          </a:p>
        </p:txBody>
      </p:sp>
      <p:sp>
        <p:nvSpPr>
          <p:cNvPr id="4" name="Slide Number Placeholder 3"/>
          <p:cNvSpPr>
            <a:spLocks noGrp="1"/>
          </p:cNvSpPr>
          <p:nvPr>
            <p:ph type="sldNum" sz="quarter" idx="12"/>
          </p:nvPr>
        </p:nvSpPr>
        <p:spPr/>
        <p:txBody>
          <a:bodyPr/>
          <a:lstStyle/>
          <a:p>
            <a:fld id="{3B5F642D-6A31-4596-8C22-CC368C1BDF36}" type="slidenum">
              <a:rPr lang="de-CH" smtClean="0"/>
              <a:t>49</a:t>
            </a:fld>
            <a:endParaRPr lang="de-CH" dirty="0"/>
          </a:p>
        </p:txBody>
      </p:sp>
    </p:spTree>
    <p:extLst>
      <p:ext uri="{BB962C8B-B14F-4D97-AF65-F5344CB8AC3E}">
        <p14:creationId xmlns:p14="http://schemas.microsoft.com/office/powerpoint/2010/main" val="1082815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Observations</a:t>
            </a:r>
            <a:endParaRPr lang="en-US" b="1" dirty="0"/>
          </a:p>
        </p:txBody>
      </p:sp>
      <p:sp>
        <p:nvSpPr>
          <p:cNvPr id="4" name="Slide Number Placeholder 3"/>
          <p:cNvSpPr>
            <a:spLocks noGrp="1"/>
          </p:cNvSpPr>
          <p:nvPr>
            <p:ph type="sldNum" sz="quarter" idx="12"/>
          </p:nvPr>
        </p:nvSpPr>
        <p:spPr/>
        <p:txBody>
          <a:bodyPr/>
          <a:lstStyle/>
          <a:p>
            <a:fld id="{3B5F642D-6A31-4596-8C22-CC368C1BDF36}" type="slidenum">
              <a:rPr lang="de-CH" smtClean="0"/>
              <a:t>5</a:t>
            </a:fld>
            <a:endParaRPr lang="de-CH" dirty="0"/>
          </a:p>
        </p:txBody>
      </p:sp>
      <p:pic>
        <p:nvPicPr>
          <p:cNvPr id="5122" name="Picture 2" descr="G:\projects\2014_TemplateAssembly\paper(EG)\images\observation.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54150" y="3225800"/>
            <a:ext cx="9328150" cy="2802364"/>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a:spLocks noGrp="1"/>
          </p:cNvSpPr>
          <p:nvPr>
            <p:ph idx="1"/>
          </p:nvPr>
        </p:nvSpPr>
        <p:spPr>
          <a:xfrm>
            <a:off x="476250" y="1825625"/>
            <a:ext cx="11239500" cy="4184650"/>
          </a:xfrm>
        </p:spPr>
        <p:txBody>
          <a:bodyPr>
            <a:normAutofit/>
          </a:bodyPr>
          <a:lstStyle/>
          <a:p>
            <a:r>
              <a:rPr lang="en-US" dirty="0" smtClean="0">
                <a:ea typeface="Tahoma" panose="020B0604030504040204" pitchFamily="34" charset="0"/>
                <a:cs typeface="Tahoma" panose="020B0604030504040204" pitchFamily="34" charset="0"/>
              </a:rPr>
              <a:t>Repeating façade elements     Reusable 3D templates</a:t>
            </a:r>
            <a:endParaRPr lang="en-US" dirty="0">
              <a:ea typeface="Tahoma" panose="020B0604030504040204" pitchFamily="34" charset="0"/>
              <a:cs typeface="Tahoma" panose="020B0604030504040204" pitchFamily="34" charset="0"/>
            </a:endParaRPr>
          </a:p>
        </p:txBody>
      </p:sp>
      <p:cxnSp>
        <p:nvCxnSpPr>
          <p:cNvPr id="6" name="Straight Arrow Connector 5"/>
          <p:cNvCxnSpPr/>
          <p:nvPr/>
        </p:nvCxnSpPr>
        <p:spPr>
          <a:xfrm>
            <a:off x="6118225" y="2112335"/>
            <a:ext cx="326066" cy="0"/>
          </a:xfrm>
          <a:prstGeom prst="straightConnector1">
            <a:avLst/>
          </a:prstGeom>
          <a:ln w="41275">
            <a:tailEnd type="stealth"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93706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Future Work</a:t>
            </a:r>
            <a:endParaRPr lang="en-US" b="1" dirty="0"/>
          </a:p>
        </p:txBody>
      </p:sp>
      <p:sp>
        <p:nvSpPr>
          <p:cNvPr id="3" name="Content Placeholder 2"/>
          <p:cNvSpPr>
            <a:spLocks noGrp="1"/>
          </p:cNvSpPr>
          <p:nvPr>
            <p:ph idx="1"/>
          </p:nvPr>
        </p:nvSpPr>
        <p:spPr>
          <a:xfrm>
            <a:off x="476250" y="1825625"/>
            <a:ext cx="11715750" cy="4184650"/>
          </a:xfrm>
        </p:spPr>
        <p:txBody>
          <a:bodyPr/>
          <a:lstStyle/>
          <a:p>
            <a:r>
              <a:rPr lang="en-US" b="1" dirty="0" smtClean="0"/>
              <a:t>Enhance existing coarse models</a:t>
            </a:r>
          </a:p>
          <a:p>
            <a:pPr marL="457200" lvl="1" indent="0">
              <a:buNone/>
            </a:pPr>
            <a:r>
              <a:rPr lang="en-US" dirty="0" smtClean="0"/>
              <a:t>- Google Earth models</a:t>
            </a:r>
          </a:p>
          <a:p>
            <a:pPr marL="0" indent="0">
              <a:buNone/>
            </a:pPr>
            <a:r>
              <a:rPr lang="en-US" dirty="0" smtClean="0"/>
              <a:t> </a:t>
            </a:r>
          </a:p>
          <a:p>
            <a:r>
              <a:rPr lang="en-US" b="1" dirty="0" smtClean="0"/>
              <a:t>Vegetation detection</a:t>
            </a:r>
            <a:endParaRPr lang="en-US" b="1" dirty="0"/>
          </a:p>
        </p:txBody>
      </p:sp>
      <p:sp>
        <p:nvSpPr>
          <p:cNvPr id="4" name="Slide Number Placeholder 3"/>
          <p:cNvSpPr>
            <a:spLocks noGrp="1"/>
          </p:cNvSpPr>
          <p:nvPr>
            <p:ph type="sldNum" sz="quarter" idx="12"/>
          </p:nvPr>
        </p:nvSpPr>
        <p:spPr/>
        <p:txBody>
          <a:bodyPr/>
          <a:lstStyle/>
          <a:p>
            <a:fld id="{3B5F642D-6A31-4596-8C22-CC368C1BDF36}" type="slidenum">
              <a:rPr lang="de-CH" smtClean="0"/>
              <a:t>50</a:t>
            </a:fld>
            <a:endParaRPr lang="de-CH" dirty="0"/>
          </a:p>
        </p:txBody>
      </p:sp>
    </p:spTree>
    <p:extLst>
      <p:ext uri="{BB962C8B-B14F-4D97-AF65-F5344CB8AC3E}">
        <p14:creationId xmlns:p14="http://schemas.microsoft.com/office/powerpoint/2010/main" val="522606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957" y="2879906"/>
            <a:ext cx="4589254" cy="749801"/>
          </a:xfrm>
        </p:spPr>
        <p:txBody>
          <a:bodyPr>
            <a:noAutofit/>
          </a:bodyPr>
          <a:lstStyle/>
          <a:p>
            <a:r>
              <a:rPr lang="en-US" sz="6600" b="1" dirty="0" smtClean="0"/>
              <a:t>Thank you!</a:t>
            </a:r>
            <a:endParaRPr lang="en-US" sz="6600" b="1" dirty="0"/>
          </a:p>
        </p:txBody>
      </p:sp>
      <p:pic>
        <p:nvPicPr>
          <p:cNvPr id="3" name="assembly.avi">
            <a:hlinkClick r:id="" action="ppaction://media"/>
          </p:cNvPr>
          <p:cNvPicPr>
            <a:picLocks noChangeAspect="1"/>
          </p:cNvPicPr>
          <p:nvPr>
            <a:videoFile r:link="rId1"/>
            <p:extLst>
              <p:ext uri="{DAA4B4D4-6D71-4841-9C94-3DE7FCFB9230}">
                <p14:media xmlns:p14="http://schemas.microsoft.com/office/powerpoint/2010/main" r:embed="rId2">
                  <p14:trim st="299.9997"/>
                </p14:media>
              </p:ext>
            </p:extLst>
          </p:nvPr>
        </p:nvPicPr>
        <p:blipFill>
          <a:blip r:embed="rId5"/>
          <a:stretch>
            <a:fillRect/>
          </a:stretch>
        </p:blipFill>
        <p:spPr>
          <a:xfrm>
            <a:off x="5248275" y="1135856"/>
            <a:ext cx="6572250" cy="49291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77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3"/>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Template Construction</a:t>
            </a:r>
            <a:endParaRPr lang="en-US" b="1"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01900" y="1396999"/>
            <a:ext cx="7150100" cy="4775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9227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Observations</a:t>
            </a:r>
          </a:p>
        </p:txBody>
      </p:sp>
      <p:sp>
        <p:nvSpPr>
          <p:cNvPr id="4" name="Slide Number Placeholder 3"/>
          <p:cNvSpPr>
            <a:spLocks noGrp="1"/>
          </p:cNvSpPr>
          <p:nvPr>
            <p:ph type="sldNum" sz="quarter" idx="12"/>
          </p:nvPr>
        </p:nvSpPr>
        <p:spPr/>
        <p:txBody>
          <a:bodyPr/>
          <a:lstStyle/>
          <a:p>
            <a:fld id="{3B5F642D-6A31-4596-8C22-CC368C1BDF36}" type="slidenum">
              <a:rPr lang="de-CH" smtClean="0"/>
              <a:t>6</a:t>
            </a:fld>
            <a:endParaRPr lang="de-CH" dirty="0"/>
          </a:p>
        </p:txBody>
      </p:sp>
      <p:pic>
        <p:nvPicPr>
          <p:cNvPr id="5122" name="Picture 2" descr="G:\projects\2014_TemplateAssembly\paper(EG)\images\observation.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54150" y="3225800"/>
            <a:ext cx="9328150" cy="2802364"/>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a:spLocks noGrp="1"/>
          </p:cNvSpPr>
          <p:nvPr>
            <p:ph idx="1"/>
          </p:nvPr>
        </p:nvSpPr>
        <p:spPr>
          <a:xfrm>
            <a:off x="476250" y="1825625"/>
            <a:ext cx="11239500" cy="4184650"/>
          </a:xfrm>
        </p:spPr>
        <p:txBody>
          <a:bodyPr>
            <a:normAutofit/>
          </a:bodyPr>
          <a:lstStyle/>
          <a:p>
            <a:r>
              <a:rPr lang="en-US" dirty="0">
                <a:ea typeface="Tahoma" panose="020B0604030504040204" pitchFamily="34" charset="0"/>
                <a:cs typeface="Tahoma" panose="020B0604030504040204" pitchFamily="34" charset="0"/>
              </a:rPr>
              <a:t>Repeating façade elements </a:t>
            </a:r>
            <a:endParaRPr lang="en-US" dirty="0" smtClean="0">
              <a:ea typeface="Tahoma" panose="020B0604030504040204" pitchFamily="34" charset="0"/>
              <a:cs typeface="Tahoma" panose="020B0604030504040204" pitchFamily="34" charset="0"/>
            </a:endParaRPr>
          </a:p>
          <a:p>
            <a:r>
              <a:rPr lang="en-US" dirty="0" smtClean="0">
                <a:ea typeface="Tahoma" panose="020B0604030504040204" pitchFamily="34" charset="0"/>
                <a:cs typeface="Tahoma" panose="020B0604030504040204" pitchFamily="34" charset="0"/>
              </a:rPr>
              <a:t>Piecewise Planar façades      Problem reduced to 2D</a:t>
            </a:r>
            <a:endParaRPr lang="en-US" dirty="0">
              <a:ea typeface="Tahoma" panose="020B0604030504040204" pitchFamily="34" charset="0"/>
              <a:cs typeface="Tahoma" panose="020B0604030504040204" pitchFamily="34" charset="0"/>
            </a:endParaRPr>
          </a:p>
          <a:p>
            <a:pPr marL="0" indent="0">
              <a:buNone/>
            </a:pPr>
            <a:endParaRPr lang="en-US" sz="3600" dirty="0" smtClean="0">
              <a:latin typeface="+mn-lt"/>
              <a:ea typeface="Tahoma" panose="020B0604030504040204" pitchFamily="34" charset="0"/>
              <a:cs typeface="Tahoma" panose="020B0604030504040204" pitchFamily="34" charset="0"/>
            </a:endParaRPr>
          </a:p>
        </p:txBody>
      </p:sp>
      <p:cxnSp>
        <p:nvCxnSpPr>
          <p:cNvPr id="6" name="Straight Arrow Connector 5"/>
          <p:cNvCxnSpPr/>
          <p:nvPr/>
        </p:nvCxnSpPr>
        <p:spPr>
          <a:xfrm>
            <a:off x="5792164" y="2743199"/>
            <a:ext cx="326066" cy="0"/>
          </a:xfrm>
          <a:prstGeom prst="straightConnector1">
            <a:avLst/>
          </a:prstGeom>
          <a:ln w="41275">
            <a:tailEnd type="stealth"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29445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B5F642D-6A31-4596-8C22-CC368C1BDF36}" type="slidenum">
              <a:rPr lang="de-CH" smtClean="0"/>
              <a:t>7</a:t>
            </a:fld>
            <a:endParaRPr lang="de-CH" dirty="0"/>
          </a:p>
        </p:txBody>
      </p:sp>
      <p:sp>
        <p:nvSpPr>
          <p:cNvPr id="8" name="Title 1"/>
          <p:cNvSpPr>
            <a:spLocks noGrp="1"/>
          </p:cNvSpPr>
          <p:nvPr>
            <p:ph type="title"/>
          </p:nvPr>
        </p:nvSpPr>
        <p:spPr>
          <a:xfrm>
            <a:off x="628650" y="517525"/>
            <a:ext cx="11239500" cy="1617952"/>
          </a:xfrm>
        </p:spPr>
        <p:txBody>
          <a:bodyPr>
            <a:normAutofit/>
          </a:bodyPr>
          <a:lstStyle/>
          <a:p>
            <a:r>
              <a:rPr lang="en-US" b="1" dirty="0" smtClean="0"/>
              <a:t>Goal: 	 </a:t>
            </a:r>
            <a:r>
              <a:rPr lang="en-US" dirty="0" smtClean="0"/>
              <a:t>Detailed 3D Model from </a:t>
            </a:r>
            <a:r>
              <a:rPr lang="en-US" dirty="0"/>
              <a:t>I</a:t>
            </a:r>
            <a:r>
              <a:rPr lang="en-US" dirty="0" smtClean="0"/>
              <a:t>mages</a:t>
            </a:r>
            <a:r>
              <a:rPr lang="en-US" dirty="0"/>
              <a:t/>
            </a:r>
            <a:br>
              <a:rPr lang="en-US" dirty="0"/>
            </a:br>
            <a:r>
              <a:rPr lang="en-US" b="1" dirty="0"/>
              <a:t>Strategy</a:t>
            </a:r>
            <a:r>
              <a:rPr lang="en-US" b="1" dirty="0" smtClean="0"/>
              <a:t>: </a:t>
            </a:r>
            <a:r>
              <a:rPr lang="en-US" dirty="0" smtClean="0"/>
              <a:t>Exploiting Image Information</a:t>
            </a:r>
            <a:endParaRPr lang="en-US" dirty="0"/>
          </a:p>
        </p:txBody>
      </p:sp>
      <p:pic>
        <p:nvPicPr>
          <p:cNvPr id="9" name="Picture 2" descr="G:\projects\2014_TemplateAssembly\paper(EG)\images\teaser.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333606" y="3052304"/>
            <a:ext cx="9929908" cy="2682646"/>
          </a:xfrm>
          <a:prstGeom prst="rect">
            <a:avLst/>
          </a:prstGeom>
          <a:noFill/>
          <a:ln>
            <a:noFill/>
          </a:ln>
          <a:extLst/>
        </p:spPr>
      </p:pic>
    </p:spTree>
    <p:extLst>
      <p:ext uri="{BB962C8B-B14F-4D97-AF65-F5344CB8AC3E}">
        <p14:creationId xmlns:p14="http://schemas.microsoft.com/office/powerpoint/2010/main" val="31658209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Related Work</a:t>
            </a:r>
            <a:endParaRPr lang="en-US" b="1" dirty="0"/>
          </a:p>
        </p:txBody>
      </p:sp>
      <p:sp>
        <p:nvSpPr>
          <p:cNvPr id="4" name="Slide Number Placeholder 3"/>
          <p:cNvSpPr>
            <a:spLocks noGrp="1"/>
          </p:cNvSpPr>
          <p:nvPr>
            <p:ph type="sldNum" sz="quarter" idx="12"/>
          </p:nvPr>
        </p:nvSpPr>
        <p:spPr/>
        <p:txBody>
          <a:bodyPr/>
          <a:lstStyle/>
          <a:p>
            <a:fld id="{3B5F642D-6A31-4596-8C22-CC368C1BDF36}" type="slidenum">
              <a:rPr lang="de-CH" smtClean="0"/>
              <a:t>8</a:t>
            </a:fld>
            <a:endParaRPr lang="de-CH" dirty="0"/>
          </a:p>
        </p:txBody>
      </p:sp>
      <p:sp>
        <p:nvSpPr>
          <p:cNvPr id="6" name="Content Placeholder 5"/>
          <p:cNvSpPr>
            <a:spLocks noGrp="1"/>
          </p:cNvSpPr>
          <p:nvPr>
            <p:ph idx="1"/>
          </p:nvPr>
        </p:nvSpPr>
        <p:spPr/>
        <p:txBody>
          <a:bodyPr/>
          <a:lstStyle/>
          <a:p>
            <a:r>
              <a:rPr lang="en-US" b="1" dirty="0" smtClean="0"/>
              <a:t>Hot topic</a:t>
            </a:r>
          </a:p>
          <a:p>
            <a:r>
              <a:rPr lang="en-US" b="1" dirty="0" smtClean="0"/>
              <a:t>Large number of tools and methods</a:t>
            </a:r>
          </a:p>
        </p:txBody>
      </p:sp>
      <p:sp>
        <p:nvSpPr>
          <p:cNvPr id="7" name="Rectangle 6"/>
          <p:cNvSpPr/>
          <p:nvPr/>
        </p:nvSpPr>
        <p:spPr>
          <a:xfrm>
            <a:off x="7648700" y="2546866"/>
            <a:ext cx="4144789" cy="646331"/>
          </a:xfrm>
          <a:prstGeom prst="rect">
            <a:avLst/>
          </a:prstGeom>
        </p:spPr>
        <p:txBody>
          <a:bodyPr wrap="none">
            <a:spAutoFit/>
          </a:bodyPr>
          <a:lstStyle/>
          <a:p>
            <a:r>
              <a:rPr lang="en-US" dirty="0" smtClean="0"/>
              <a:t>[</a:t>
            </a:r>
            <a:r>
              <a:rPr lang="en-US" dirty="0" err="1" smtClean="0">
                <a:solidFill>
                  <a:srgbClr val="0000FF"/>
                </a:solidFill>
              </a:rPr>
              <a:t>Vanegas</a:t>
            </a:r>
            <a:r>
              <a:rPr lang="en-US" dirty="0" smtClean="0">
                <a:solidFill>
                  <a:srgbClr val="0000FF"/>
                </a:solidFill>
              </a:rPr>
              <a:t> </a:t>
            </a:r>
            <a:r>
              <a:rPr lang="en-US" i="1" dirty="0" smtClean="0">
                <a:solidFill>
                  <a:srgbClr val="0000FF"/>
                </a:solidFill>
              </a:rPr>
              <a:t>et al</a:t>
            </a:r>
            <a:r>
              <a:rPr lang="en-US" dirty="0" smtClean="0">
                <a:solidFill>
                  <a:srgbClr val="0000FF"/>
                </a:solidFill>
              </a:rPr>
              <a:t>. 09; </a:t>
            </a:r>
            <a:r>
              <a:rPr lang="en-US" dirty="0" err="1" smtClean="0">
                <a:solidFill>
                  <a:srgbClr val="0000FF"/>
                </a:solidFill>
              </a:rPr>
              <a:t>Musialski</a:t>
            </a:r>
            <a:r>
              <a:rPr lang="en-US" dirty="0" smtClean="0">
                <a:solidFill>
                  <a:srgbClr val="0000FF"/>
                </a:solidFill>
              </a:rPr>
              <a:t> </a:t>
            </a:r>
            <a:r>
              <a:rPr lang="en-US" i="1" dirty="0" smtClean="0">
                <a:solidFill>
                  <a:srgbClr val="0000FF"/>
                </a:solidFill>
              </a:rPr>
              <a:t>et al</a:t>
            </a:r>
            <a:r>
              <a:rPr lang="en-US" dirty="0" smtClean="0">
                <a:solidFill>
                  <a:srgbClr val="0000FF"/>
                </a:solidFill>
              </a:rPr>
              <a:t>. 09 </a:t>
            </a:r>
            <a:r>
              <a:rPr lang="en-US" i="1" dirty="0" smtClean="0">
                <a:solidFill>
                  <a:srgbClr val="0000FF"/>
                </a:solidFill>
              </a:rPr>
              <a:t>etc.</a:t>
            </a:r>
            <a:r>
              <a:rPr lang="en-US" dirty="0" smtClean="0"/>
              <a:t>]</a:t>
            </a:r>
            <a:endParaRPr lang="en-US" dirty="0"/>
          </a:p>
          <a:p>
            <a:endParaRPr lang="en-US" dirty="0"/>
          </a:p>
        </p:txBody>
      </p:sp>
    </p:spTree>
    <p:extLst>
      <p:ext uri="{BB962C8B-B14F-4D97-AF65-F5344CB8AC3E}">
        <p14:creationId xmlns:p14="http://schemas.microsoft.com/office/powerpoint/2010/main" val="365550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Related Work</a:t>
            </a:r>
            <a:endParaRPr lang="en-US" b="1" dirty="0"/>
          </a:p>
        </p:txBody>
      </p:sp>
      <p:sp>
        <p:nvSpPr>
          <p:cNvPr id="4" name="Slide Number Placeholder 3"/>
          <p:cNvSpPr>
            <a:spLocks noGrp="1"/>
          </p:cNvSpPr>
          <p:nvPr>
            <p:ph type="sldNum" sz="quarter" idx="12"/>
          </p:nvPr>
        </p:nvSpPr>
        <p:spPr/>
        <p:txBody>
          <a:bodyPr/>
          <a:lstStyle/>
          <a:p>
            <a:fld id="{3B5F642D-6A31-4596-8C22-CC368C1BDF36}" type="slidenum">
              <a:rPr lang="de-CH" smtClean="0"/>
              <a:t>9</a:t>
            </a:fld>
            <a:endParaRPr lang="de-CH" dirty="0"/>
          </a:p>
        </p:txBody>
      </p:sp>
      <p:sp>
        <p:nvSpPr>
          <p:cNvPr id="6" name="Content Placeholder 5"/>
          <p:cNvSpPr>
            <a:spLocks noGrp="1"/>
          </p:cNvSpPr>
          <p:nvPr>
            <p:ph idx="1"/>
          </p:nvPr>
        </p:nvSpPr>
        <p:spPr/>
        <p:txBody>
          <a:bodyPr/>
          <a:lstStyle/>
          <a:p>
            <a:r>
              <a:rPr lang="en-US" b="1" dirty="0" smtClean="0"/>
              <a:t>Hot topic</a:t>
            </a:r>
          </a:p>
          <a:p>
            <a:r>
              <a:rPr lang="en-US" b="1" dirty="0" smtClean="0"/>
              <a:t>Large number of tools and method</a:t>
            </a:r>
          </a:p>
          <a:p>
            <a:r>
              <a:rPr lang="en-US" b="1" dirty="0" smtClean="0"/>
              <a:t>Coarse model only</a:t>
            </a:r>
          </a:p>
          <a:p>
            <a:pPr lvl="1">
              <a:buFontTx/>
              <a:buChar char="-"/>
            </a:pPr>
            <a:r>
              <a:rPr lang="en-US" dirty="0" smtClean="0"/>
              <a:t>Facades are large textured polygons</a:t>
            </a:r>
          </a:p>
          <a:p>
            <a:pPr lvl="1">
              <a:buFontTx/>
              <a:buChar char="-"/>
            </a:pPr>
            <a:endParaRPr lang="en-US" dirty="0"/>
          </a:p>
        </p:txBody>
      </p:sp>
      <p:pic>
        <p:nvPicPr>
          <p:cNvPr id="3" name="Snagit_PPTF94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11194" y="3730173"/>
            <a:ext cx="3711549" cy="1144136"/>
          </a:xfrm>
          <a:prstGeom prst="rect">
            <a:avLst/>
          </a:prstGeom>
        </p:spPr>
      </p:pic>
      <p:sp>
        <p:nvSpPr>
          <p:cNvPr id="12" name="Rectangle 11"/>
          <p:cNvSpPr/>
          <p:nvPr/>
        </p:nvSpPr>
        <p:spPr>
          <a:xfrm>
            <a:off x="4452894" y="3194566"/>
            <a:ext cx="7630679" cy="369332"/>
          </a:xfrm>
          <a:prstGeom prst="rect">
            <a:avLst/>
          </a:prstGeom>
        </p:spPr>
        <p:txBody>
          <a:bodyPr wrap="none">
            <a:spAutoFit/>
          </a:bodyPr>
          <a:lstStyle/>
          <a:p>
            <a:r>
              <a:rPr lang="en-US" dirty="0" smtClean="0"/>
              <a:t>[</a:t>
            </a:r>
            <a:r>
              <a:rPr lang="en-US" dirty="0" smtClean="0">
                <a:solidFill>
                  <a:srgbClr val="0000FF"/>
                </a:solidFill>
              </a:rPr>
              <a:t>Xiao </a:t>
            </a:r>
            <a:r>
              <a:rPr lang="en-US" i="1" dirty="0" smtClean="0">
                <a:solidFill>
                  <a:srgbClr val="0000FF"/>
                </a:solidFill>
              </a:rPr>
              <a:t>et al</a:t>
            </a:r>
            <a:r>
              <a:rPr lang="en-US" dirty="0" smtClean="0">
                <a:solidFill>
                  <a:srgbClr val="0000FF"/>
                </a:solidFill>
              </a:rPr>
              <a:t>. 09; </a:t>
            </a:r>
            <a:r>
              <a:rPr lang="en-US" dirty="0" err="1" smtClean="0">
                <a:solidFill>
                  <a:srgbClr val="0000FF"/>
                </a:solidFill>
              </a:rPr>
              <a:t>Vanegas</a:t>
            </a:r>
            <a:r>
              <a:rPr lang="en-US" dirty="0" smtClean="0">
                <a:solidFill>
                  <a:srgbClr val="0000FF"/>
                </a:solidFill>
              </a:rPr>
              <a:t> </a:t>
            </a:r>
            <a:r>
              <a:rPr lang="en-US" i="1" dirty="0" smtClean="0">
                <a:solidFill>
                  <a:srgbClr val="0000FF"/>
                </a:solidFill>
              </a:rPr>
              <a:t>et al</a:t>
            </a:r>
            <a:r>
              <a:rPr lang="en-US" dirty="0" smtClean="0">
                <a:solidFill>
                  <a:srgbClr val="0000FF"/>
                </a:solidFill>
              </a:rPr>
              <a:t>. 10, 12; Zhou &amp; Neumann 12, 13; Lin </a:t>
            </a:r>
            <a:r>
              <a:rPr lang="en-US" i="1" dirty="0" smtClean="0">
                <a:solidFill>
                  <a:srgbClr val="0000FF"/>
                </a:solidFill>
              </a:rPr>
              <a:t>et al</a:t>
            </a:r>
            <a:r>
              <a:rPr lang="en-US" dirty="0" smtClean="0">
                <a:solidFill>
                  <a:srgbClr val="0000FF"/>
                </a:solidFill>
              </a:rPr>
              <a:t>. 13; …</a:t>
            </a:r>
            <a:r>
              <a:rPr lang="en-US" dirty="0" smtClean="0"/>
              <a:t>]</a:t>
            </a:r>
            <a:endParaRPr lang="en-US" dirty="0"/>
          </a:p>
        </p:txBody>
      </p:sp>
      <p:sp>
        <p:nvSpPr>
          <p:cNvPr id="13" name="Rectangle 12"/>
          <p:cNvSpPr/>
          <p:nvPr/>
        </p:nvSpPr>
        <p:spPr>
          <a:xfrm>
            <a:off x="8797173" y="4931807"/>
            <a:ext cx="1539589" cy="369332"/>
          </a:xfrm>
          <a:prstGeom prst="rect">
            <a:avLst/>
          </a:prstGeom>
        </p:spPr>
        <p:txBody>
          <a:bodyPr wrap="none">
            <a:spAutoFit/>
          </a:bodyPr>
          <a:lstStyle/>
          <a:p>
            <a:r>
              <a:rPr lang="en-US" dirty="0" smtClean="0"/>
              <a:t>[</a:t>
            </a:r>
            <a:r>
              <a:rPr lang="en-US" dirty="0" smtClean="0">
                <a:solidFill>
                  <a:srgbClr val="0000FF"/>
                </a:solidFill>
              </a:rPr>
              <a:t>Xiao </a:t>
            </a:r>
            <a:r>
              <a:rPr lang="en-US" i="1" dirty="0" smtClean="0">
                <a:solidFill>
                  <a:srgbClr val="0000FF"/>
                </a:solidFill>
              </a:rPr>
              <a:t>et al</a:t>
            </a:r>
            <a:r>
              <a:rPr lang="en-US" dirty="0" smtClean="0">
                <a:solidFill>
                  <a:srgbClr val="0000FF"/>
                </a:solidFill>
              </a:rPr>
              <a:t>. 09</a:t>
            </a:r>
            <a:r>
              <a:rPr lang="en-US" dirty="0" smtClean="0"/>
              <a:t>]</a:t>
            </a:r>
            <a:endParaRPr lang="en-US" dirty="0"/>
          </a:p>
        </p:txBody>
      </p:sp>
    </p:spTree>
    <p:extLst>
      <p:ext uri="{BB962C8B-B14F-4D97-AF65-F5344CB8AC3E}">
        <p14:creationId xmlns:p14="http://schemas.microsoft.com/office/powerpoint/2010/main" val="25368865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3575</TotalTime>
  <Words>2746</Words>
  <Application>Microsoft Office PowerPoint</Application>
  <PresentationFormat>Custom</PresentationFormat>
  <Paragraphs>439</Paragraphs>
  <Slides>52</Slides>
  <Notes>51</Notes>
  <HiddenSlides>0</HiddenSlides>
  <MMClips>3</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PowerPoint Presentation</vt:lpstr>
      <vt:lpstr>Reconstruction from Images</vt:lpstr>
      <vt:lpstr>Reconstruction from Images</vt:lpstr>
      <vt:lpstr>Reconstruction from Images</vt:lpstr>
      <vt:lpstr>Observations</vt:lpstr>
      <vt:lpstr>Observations</vt:lpstr>
      <vt:lpstr>Goal:   Detailed 3D Model from Images Strategy: Exploiting Image Information</vt:lpstr>
      <vt:lpstr>Related Work</vt:lpstr>
      <vt:lpstr>Related Work</vt:lpstr>
      <vt:lpstr>Related Work</vt:lpstr>
      <vt:lpstr>Related Work</vt:lpstr>
      <vt:lpstr>Overview</vt:lpstr>
      <vt:lpstr>Overview</vt:lpstr>
      <vt:lpstr>Overview</vt:lpstr>
      <vt:lpstr>Overview</vt:lpstr>
      <vt:lpstr>Coarse Model Optimization</vt:lpstr>
      <vt:lpstr>Coarse Model Optimization</vt:lpstr>
      <vt:lpstr>Coarse Model Optimization</vt:lpstr>
      <vt:lpstr>Coarse Model Optimization</vt:lpstr>
      <vt:lpstr>Coarse Model Optimization</vt:lpstr>
      <vt:lpstr>Coarse Model Optimization</vt:lpstr>
      <vt:lpstr>Coarse Model Optimization</vt:lpstr>
      <vt:lpstr>Coarse Model Optimization</vt:lpstr>
      <vt:lpstr>Coarse Model Optimization</vt:lpstr>
      <vt:lpstr>Coarse Model Optimization</vt:lpstr>
      <vt:lpstr>Template Assembly</vt:lpstr>
      <vt:lpstr>Template Assembly</vt:lpstr>
      <vt:lpstr>Template Assembly</vt:lpstr>
      <vt:lpstr>Template Assembly</vt:lpstr>
      <vt:lpstr>Template Assembly</vt:lpstr>
      <vt:lpstr>Assembly Optimization</vt:lpstr>
      <vt:lpstr>Assembly Optimization</vt:lpstr>
      <vt:lpstr>Assembly Optimization</vt:lpstr>
      <vt:lpstr>Assembly Optimization</vt:lpstr>
      <vt:lpstr>Assembly Optimization</vt:lpstr>
      <vt:lpstr>Assembly Optimization</vt:lpstr>
      <vt:lpstr>Assembly Optimization</vt:lpstr>
      <vt:lpstr>Assembly Optimization</vt:lpstr>
      <vt:lpstr>Assembly Optimization</vt:lpstr>
      <vt:lpstr>3D Assembly</vt:lpstr>
      <vt:lpstr>Results</vt:lpstr>
      <vt:lpstr>Results</vt:lpstr>
      <vt:lpstr>Results      Façades without repetitive elements</vt:lpstr>
      <vt:lpstr>Results      Street-side facades reconstruction </vt:lpstr>
      <vt:lpstr>Failure Case</vt:lpstr>
      <vt:lpstr>Comparison</vt:lpstr>
      <vt:lpstr>Geometry-appearance Consistency Is Important</vt:lpstr>
      <vt:lpstr>Limitations</vt:lpstr>
      <vt:lpstr>Conclusion</vt:lpstr>
      <vt:lpstr>Future Work</vt:lpstr>
      <vt:lpstr>Thank you!</vt:lpstr>
      <vt:lpstr>Template Construction</vt:lpstr>
    </vt:vector>
  </TitlesOfParts>
  <Company>DRZ</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Marra  Alessia</dc:creator>
  <cp:lastModifiedBy>Liangliang Nan</cp:lastModifiedBy>
  <cp:revision>204</cp:revision>
  <dcterms:created xsi:type="dcterms:W3CDTF">2015-03-02T13:48:54Z</dcterms:created>
  <dcterms:modified xsi:type="dcterms:W3CDTF">2015-05-10T11:33:45Z</dcterms:modified>
</cp:coreProperties>
</file>