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5.xml" ContentType="application/vnd.openxmlformats-officedocument.presentationml.tags+xml"/>
  <Override PartName="/ppt/notesSlides/notesSlide42.xml" ContentType="application/vnd.openxmlformats-officedocument.presentationml.notesSlide+xml"/>
  <Override PartName="/ppt/tags/tag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340" r:id="rId3"/>
    <p:sldId id="367" r:id="rId4"/>
    <p:sldId id="414" r:id="rId5"/>
    <p:sldId id="399" r:id="rId6"/>
    <p:sldId id="415" r:id="rId7"/>
    <p:sldId id="312" r:id="rId8"/>
    <p:sldId id="322" r:id="rId9"/>
    <p:sldId id="410" r:id="rId10"/>
    <p:sldId id="328" r:id="rId11"/>
    <p:sldId id="411" r:id="rId12"/>
    <p:sldId id="357" r:id="rId13"/>
    <p:sldId id="355" r:id="rId14"/>
    <p:sldId id="319" r:id="rId15"/>
    <p:sldId id="359" r:id="rId16"/>
    <p:sldId id="404" r:id="rId17"/>
    <p:sldId id="327" r:id="rId18"/>
    <p:sldId id="416" r:id="rId19"/>
    <p:sldId id="386" r:id="rId20"/>
    <p:sldId id="379" r:id="rId21"/>
    <p:sldId id="387" r:id="rId22"/>
    <p:sldId id="396" r:id="rId23"/>
    <p:sldId id="390" r:id="rId24"/>
    <p:sldId id="391" r:id="rId25"/>
    <p:sldId id="412" r:id="rId26"/>
    <p:sldId id="400" r:id="rId27"/>
    <p:sldId id="407" r:id="rId28"/>
    <p:sldId id="392" r:id="rId29"/>
    <p:sldId id="403" r:id="rId30"/>
    <p:sldId id="402" r:id="rId31"/>
    <p:sldId id="408" r:id="rId32"/>
    <p:sldId id="394" r:id="rId33"/>
    <p:sldId id="413" r:id="rId34"/>
    <p:sldId id="409" r:id="rId35"/>
    <p:sldId id="353" r:id="rId36"/>
    <p:sldId id="374" r:id="rId37"/>
    <p:sldId id="368" r:id="rId38"/>
    <p:sldId id="372" r:id="rId39"/>
    <p:sldId id="284" r:id="rId40"/>
    <p:sldId id="362" r:id="rId41"/>
    <p:sldId id="398" r:id="rId42"/>
    <p:sldId id="377" r:id="rId43"/>
    <p:sldId id="376" r:id="rId44"/>
    <p:sldId id="405" r:id="rId45"/>
    <p:sldId id="378" r:id="rId46"/>
    <p:sldId id="406" r:id="rId47"/>
    <p:sldId id="290" r:id="rId48"/>
    <p:sldId id="354" r:id="rId49"/>
    <p:sldId id="279" r:id="rId50"/>
    <p:sldId id="29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FF00"/>
    <a:srgbClr val="FF71B8"/>
    <a:srgbClr val="FF33CC"/>
    <a:srgbClr val="63B191"/>
    <a:srgbClr val="9A39C1"/>
    <a:srgbClr val="FF99CC"/>
    <a:srgbClr val="4963E3"/>
    <a:srgbClr val="002776"/>
    <a:srgbClr val="214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1" autoAdjust="0"/>
    <p:restoredTop sz="68986" autoAdjust="0"/>
  </p:normalViewPr>
  <p:slideViewPr>
    <p:cSldViewPr>
      <p:cViewPr>
        <p:scale>
          <a:sx n="75" d="100"/>
          <a:sy n="75" d="100"/>
        </p:scale>
        <p:origin x="-25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0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5BA7E-FF5C-489C-AE9A-FD860378CDC3}" type="datetimeFigureOut">
              <a:rPr lang="zh-CN" altLang="en-US" smtClean="0"/>
              <a:pPr/>
              <a:t>2011/12/17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9E2F-1DF7-40D8-AC34-4B312EC87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51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DB802-D403-4322-BF9B-787857717A53}" type="datetimeFigureOut">
              <a:rPr lang="zh-CN" altLang="en-US" smtClean="0"/>
              <a:pPr/>
              <a:t>2011/12/17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737B7-6402-4991-B93D-40361FDA5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422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baseline="0" dirty="0" smtClean="0">
                <a:cs typeface="Arial" charset="0"/>
              </a:rPr>
              <a:t>Hello, </a:t>
            </a:r>
            <a:r>
              <a:rPr lang="en-US" altLang="zh-CN" baseline="0" dirty="0" smtClean="0">
                <a:cs typeface="Arial" charset="0"/>
              </a:rPr>
              <a:t>I am </a:t>
            </a:r>
            <a:r>
              <a:rPr lang="en-US" altLang="zh-CN" baseline="0" dirty="0" err="1" smtClean="0">
                <a:cs typeface="Arial" charset="0"/>
              </a:rPr>
              <a:t>Lianliang</a:t>
            </a:r>
            <a:r>
              <a:rPr lang="en-US" altLang="zh-CN" baseline="0" dirty="0" smtClean="0">
                <a:cs typeface="Arial" charset="0"/>
              </a:rPr>
              <a:t> Nan from Shenzhen Institutes of Advanced Technology, Chinese Academy of Sciences. I will present our work</a:t>
            </a:r>
            <a:r>
              <a:rPr lang="en-US" altLang="zh-CN" baseline="0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-US" altLang="zh-CN" sz="1200" b="1" dirty="0" smtClean="0">
                <a:solidFill>
                  <a:schemeClr val="tx1"/>
                </a:solidFill>
                <a:latin typeface="Helvetica" pitchFamily="34" charset="0"/>
              </a:rPr>
              <a:t>Conjoining Gestalt Rules for Abstraction of Architectural Drawings</a:t>
            </a:r>
            <a:endParaRPr lang="en-US" altLang="zh-CN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01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And for</a:t>
            </a:r>
            <a:r>
              <a:rPr lang="en-US" altLang="zh-CN" baseline="0" dirty="0" smtClean="0"/>
              <a:t> this </a:t>
            </a:r>
            <a:r>
              <a:rPr lang="en-US" altLang="zh-CN" dirty="0" smtClean="0"/>
              <a:t>example,</a:t>
            </a:r>
            <a:r>
              <a:rPr lang="en-US" altLang="zh-CN" baseline="0" dirty="0" smtClean="0"/>
              <a:t> because of stronger shape similarity, most people will find groupings in this way(click), </a:t>
            </a: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these examples showed how our visual system simplifies things, and how one grouping is more dominant when there are ambiguities.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83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psy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logy, the </a:t>
            </a:r>
            <a:r>
              <a:rPr lang="en-US" altLang="zh-CN" sz="1200" b="0" dirty="0" smtClean="0">
                <a:solidFill>
                  <a:schemeClr val="tx1"/>
                </a:solidFill>
                <a:latin typeface="Helvetica" pitchFamily="34" charset="0"/>
              </a:rPr>
              <a:t>Gestalt Theory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explains this visual phenomenon.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Gestalt theory contains principles of how human visual system groups objects together.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Here in this figure, the horizontal intervals between the blue dots are smaller than those in vertical direction, so our visual system tends to group the elements in horizontal direction.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Another example, we find a continuous curve in this figure by continuity Gestalt.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Gestalt principles are stated independent rules.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input has different interpretations, it means that there are interactions between different rules,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called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conjoining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Gestalts.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 the middle part of the window, you may group the elements either in horizontal (click) or in vertical (click), or (click) even both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elements in same group are coded with same color.</a:t>
            </a:r>
            <a:endParaRPr lang="en-US" altLang="zh-CN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 this work, we </a:t>
            </a:r>
            <a:r>
              <a:rPr lang="en-US" altLang="zh-CN" baseline="0" dirty="0" smtClean="0"/>
              <a:t>develop a computational framework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models the conjoining Gestalt for abstraction of </a:t>
            </a:r>
            <a:r>
              <a:rPr lang="en-US" altLang="zh-CN" sz="12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architectural</a:t>
            </a:r>
            <a:r>
              <a:rPr lang="en-US" altLang="zh-CN" sz="1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drawings.</a:t>
            </a:r>
          </a:p>
          <a:p>
            <a:r>
              <a:rPr lang="en-US" altLang="zh-CN" dirty="0" smtClean="0"/>
              <a:t>(click) When</a:t>
            </a:r>
            <a:r>
              <a:rPr lang="en-US" altLang="zh-CN" baseline="0" dirty="0" smtClean="0"/>
              <a:t> we find a dominant gestalt, </a:t>
            </a:r>
            <a:r>
              <a:rPr lang="en-US" altLang="zh-CN" dirty="0" smtClean="0"/>
              <a:t>We </a:t>
            </a:r>
            <a:r>
              <a:rPr lang="en-US" altLang="zh-CN" baseline="0" dirty="0" smtClean="0"/>
              <a:t>simplify it in the drawings as you can see here.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 smtClean="0"/>
              <a:t>Here are some related</a:t>
            </a:r>
            <a:r>
              <a:rPr lang="en-US" altLang="zh-CN" b="0" baseline="0" dirty="0" smtClean="0"/>
              <a:t> work on Gestalt theory and abstraction.</a:t>
            </a:r>
          </a:p>
          <a:p>
            <a:r>
              <a:rPr lang="en-US" altLang="zh-CN" b="0" dirty="0" smtClean="0"/>
              <a:t>Earlier </a:t>
            </a:r>
            <a:r>
              <a:rPr lang="en-US" altLang="zh-CN" b="1" dirty="0" smtClean="0"/>
              <a:t>psychological</a:t>
            </a:r>
            <a:r>
              <a:rPr lang="en-US" altLang="zh-CN" b="0" dirty="0" smtClean="0"/>
              <a:t> works focused mainly on </a:t>
            </a:r>
            <a:r>
              <a:rPr lang="en-US" altLang="zh-CN" b="1" dirty="0" smtClean="0"/>
              <a:t>q</a:t>
            </a:r>
            <a:r>
              <a:rPr lang="en-US" altLang="zh-CN" b="0" dirty="0" smtClean="0"/>
              <a:t>ualitative studies.</a:t>
            </a:r>
            <a:r>
              <a:rPr lang="en-US" altLang="zh-CN" b="0" baseline="0" dirty="0" smtClean="0"/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Only few </a:t>
            </a:r>
            <a:r>
              <a:rPr lang="en-US" altLang="zh-CN" b="0" dirty="0" smtClean="0"/>
              <a:t>recent works studied </a:t>
            </a:r>
            <a:r>
              <a:rPr lang="en-US" altLang="zh-CN" b="1" dirty="0" smtClean="0"/>
              <a:t>quantification</a:t>
            </a:r>
            <a:r>
              <a:rPr lang="en-US" altLang="zh-CN" b="0" dirty="0" smtClean="0"/>
              <a:t> of Gestalt principles and their conjoining. 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</a:t>
            </a:r>
            <a:r>
              <a:rPr lang="en-US" altLang="zh-CN" b="0" dirty="0" smtClean="0"/>
              <a:t>Using perceptual principles, [</a:t>
            </a:r>
            <a:r>
              <a:rPr lang="en-US" altLang="zh-CN" b="0" dirty="0" err="1" smtClean="0"/>
              <a:t>DeCarlo</a:t>
            </a:r>
            <a:r>
              <a:rPr lang="en-US" altLang="zh-CN" b="0" dirty="0" smtClean="0"/>
              <a:t> and </a:t>
            </a:r>
            <a:r>
              <a:rPr lang="en-US" altLang="zh-CN" b="1" dirty="0" err="1" smtClean="0"/>
              <a:t>S</a:t>
            </a:r>
            <a:r>
              <a:rPr lang="en-US" altLang="zh-CN" b="0" dirty="0" err="1" smtClean="0"/>
              <a:t>antella</a:t>
            </a:r>
            <a:r>
              <a:rPr lang="en-US" altLang="zh-CN" b="0" dirty="0" smtClean="0"/>
              <a:t>] computed image abstraction by preserving meaningful structures. They do not address the complex interactions</a:t>
            </a:r>
            <a:r>
              <a:rPr lang="en-US" altLang="zh-CN" b="0" baseline="0" dirty="0" smtClean="0"/>
              <a:t> between different gestalt rules.</a:t>
            </a:r>
            <a:endParaRPr lang="en-US" altLang="zh-CN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 smtClean="0"/>
              <a:t>[</a:t>
            </a:r>
            <a:r>
              <a:rPr lang="en-US" altLang="zh-CN" b="0" dirty="0" err="1" smtClean="0"/>
              <a:t>Shesh</a:t>
            </a:r>
            <a:r>
              <a:rPr lang="en-US" altLang="zh-CN" b="0" dirty="0" smtClean="0"/>
              <a:t> and Chen] simplify line drawings by measuring</a:t>
            </a:r>
            <a:r>
              <a:rPr lang="en-US" altLang="zh-CN" b="0" baseline="0" dirty="0" smtClean="0"/>
              <a:t> the </a:t>
            </a:r>
            <a:r>
              <a:rPr lang="en-US" altLang="zh-CN" b="0" dirty="0" smtClean="0"/>
              <a:t>stroke density. This</a:t>
            </a:r>
            <a:r>
              <a:rPr lang="en-US" altLang="zh-CN" b="0" baseline="0" dirty="0" smtClean="0"/>
              <a:t> method can obtain simplification at interactive speed. But the structure of the drawings maybe broken in very coarse levels.</a:t>
            </a:r>
            <a:endParaRPr lang="en-US" altLang="zh-CN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</a:t>
            </a:r>
            <a:r>
              <a:rPr lang="en-US" altLang="zh-CN" b="0" dirty="0" smtClean="0"/>
              <a:t>For images of buildings, </a:t>
            </a:r>
            <a:r>
              <a:rPr lang="en-US" altLang="zh-CN" b="0" dirty="0" smtClean="0">
                <a:solidFill>
                  <a:schemeClr val="tx1"/>
                </a:solidFill>
              </a:rPr>
              <a:t>some</a:t>
            </a:r>
            <a:r>
              <a:rPr lang="en-US" altLang="zh-CN" b="0" baseline="0" dirty="0" smtClean="0">
                <a:solidFill>
                  <a:schemeClr val="tx1"/>
                </a:solidFill>
              </a:rPr>
              <a:t> work </a:t>
            </a:r>
            <a:r>
              <a:rPr lang="en-US" altLang="zh-CN" b="0" dirty="0" smtClean="0"/>
              <a:t>computed abstractions by straightening edges. This</a:t>
            </a:r>
            <a:r>
              <a:rPr lang="en-US" altLang="zh-CN" b="0" baseline="0" dirty="0" smtClean="0"/>
              <a:t> method is limited to </a:t>
            </a:r>
            <a:r>
              <a:rPr lang="en-US" altLang="zh-CN" b="0" dirty="0" smtClean="0"/>
              <a:t>regular patterns.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</a:t>
            </a:r>
            <a:r>
              <a:rPr lang="en-US" altLang="zh-CN" b="1" dirty="0" smtClean="0"/>
              <a:t>R</a:t>
            </a:r>
            <a:r>
              <a:rPr lang="en-US" altLang="zh-CN" dirty="0" smtClean="0"/>
              <a:t>ecently,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[</a:t>
            </a:r>
            <a:r>
              <a:rPr lang="en-US" altLang="zh-CN" b="0" dirty="0" err="1" smtClean="0"/>
              <a:t>Ku</a:t>
            </a:r>
            <a:r>
              <a:rPr lang="en-US" altLang="zh-CN" b="1" dirty="0" err="1" smtClean="0"/>
              <a:t>b</a:t>
            </a:r>
            <a:r>
              <a:rPr lang="en-US" altLang="zh-CN" b="0" dirty="0" err="1" smtClean="0"/>
              <a:t>ovy</a:t>
            </a:r>
            <a:r>
              <a:rPr lang="en-US" altLang="zh-CN" dirty="0" smtClean="0"/>
              <a:t>] </a:t>
            </a:r>
            <a:r>
              <a:rPr lang="en-US" altLang="zh-CN" baseline="0" dirty="0" smtClean="0"/>
              <a:t>explored the </a:t>
            </a:r>
            <a:r>
              <a:rPr lang="en-US" altLang="zh-CN" b="1" baseline="0" dirty="0" smtClean="0"/>
              <a:t>quantification</a:t>
            </a:r>
            <a:r>
              <a:rPr lang="en-US" altLang="zh-CN" baseline="0" dirty="0" smtClean="0"/>
              <a:t> and </a:t>
            </a:r>
            <a:r>
              <a:rPr lang="en-US" altLang="zh-CN" b="1" baseline="0" dirty="0" smtClean="0"/>
              <a:t>interaction</a:t>
            </a:r>
            <a:r>
              <a:rPr lang="en-US" altLang="zh-CN" baseline="0" dirty="0" smtClean="0"/>
              <a:t> of </a:t>
            </a:r>
            <a:r>
              <a:rPr lang="en-US" altLang="zh-CN" b="1" baseline="0" dirty="0" smtClean="0"/>
              <a:t>two</a:t>
            </a:r>
            <a:r>
              <a:rPr lang="en-US" altLang="zh-CN" baseline="0" dirty="0" smtClean="0"/>
              <a:t> Gestalt principles: </a:t>
            </a:r>
            <a:r>
              <a:rPr lang="en-US" altLang="zh-CN" b="0" dirty="0" smtClean="0"/>
              <a:t>similarity</a:t>
            </a:r>
            <a:r>
              <a:rPr lang="en-US" altLang="zh-CN" dirty="0" smtClean="0"/>
              <a:t> and proximity. However, modeling the interaction of </a:t>
            </a:r>
            <a:r>
              <a:rPr lang="en-US" altLang="zh-CN" b="1" dirty="0" smtClean="0"/>
              <a:t>multiple</a:t>
            </a:r>
            <a:r>
              <a:rPr lang="en-US" altLang="zh-CN" dirty="0" smtClean="0"/>
              <a:t> Gestalt principles still remains a challenge.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Inspired by this work,</a:t>
            </a:r>
            <a:r>
              <a:rPr lang="en-US" altLang="zh-CN" baseline="0" dirty="0" smtClean="0"/>
              <a:t> we develop a computational framework which models conjoining Gestalt.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Resolving conjoining gestalt is equivalent to finding a consistent segmentation of the elements into groups.</a:t>
            </a:r>
            <a:r>
              <a:rPr lang="en-US" altLang="zh-CN" baseline="0" dirty="0" smtClean="0"/>
              <a:t> </a:t>
            </a:r>
          </a:p>
          <a:p>
            <a:r>
              <a:rPr lang="en-US" altLang="zh-CN" baseline="0" dirty="0" smtClean="0"/>
              <a:t>Here consistence means that the segmentation should comply with gestalt principles.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Currently we choose to model the interactions between a subset of gestalt principles. They are regularity, proximity and similarity. All these principles are very common in architectural drawings.</a:t>
            </a:r>
            <a:endParaRPr lang="en-US" altLang="zh-CN" dirty="0" smtClean="0"/>
          </a:p>
          <a:p>
            <a:r>
              <a:rPr lang="en-US" altLang="zh-CN" dirty="0" smtClean="0"/>
              <a:t>We formulate the grouping </a:t>
            </a:r>
            <a:r>
              <a:rPr lang="en-US" altLang="zh-CN" baseline="0" dirty="0" smtClean="0"/>
              <a:t>problem as </a:t>
            </a:r>
            <a:r>
              <a:rPr lang="en-US" altLang="zh-CN" dirty="0" smtClean="0"/>
              <a:t>energy minimization</a:t>
            </a:r>
            <a:r>
              <a:rPr lang="en-US" altLang="zh-CN" baseline="0" dirty="0" smtClean="0"/>
              <a:t> and solve it using multi-label graph cut.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let me introduce how we build the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computational framework, and our solution.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going to the technical details, let me first show you an overview of our method.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an input, we first detect initial groups using different Gestalt principles. Then we find the optimal groups by graph-cut optimization. And finally we apply some abstraction operators to obtain the simplification.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take part of this detailed window to illustrate how our method works.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first construct the spatial relation graph by proximity.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drawings each element corresponds to a node (click) in the graph.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element we find its k-closest neighbors and connect the corresponding nodes in the graph (click) with edges.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 motivation is to simplify the drawings by modeling conjoining Gestalt. </a:t>
            </a:r>
          </a:p>
          <a:p>
            <a:r>
              <a:rPr lang="en-US" altLang="zh-CN" dirty="0" smtClean="0"/>
              <a:t>I will explain what</a:t>
            </a:r>
            <a:r>
              <a:rPr lang="en-US" altLang="zh-CN" baseline="0" dirty="0" smtClean="0"/>
              <a:t> is Gestalt, what is conjoining Gestalt, and how we model it.</a:t>
            </a:r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23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we loosely detect initial groups based on Gestalt principles.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initial groups will serve as graph labels in our graph-cut formulation.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Proximity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labels are computed by detecting groups of connected elements in the graph with edge lengths below a threshold.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we have three initial groups for proximity. 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Similarity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labels are computed by detecting groups of elements which share high level of similarity.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define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regularity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gestalt as a group of elements that are positioned at regular intervals along horizontal and vertical directions. Here we have four initial groups for regularity Gestalt.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 now we have three types of initial groups for this window.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initial groups can overlap and conflict with each other. In the right part of this window(click), proximity, similarity and regularity groups conflict. They can not co-exist.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Our goal is to find the optimal groups which comply with Gestalt principles.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formulate the grouping problem as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energy minimization.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 energy function consists of three terms. </a:t>
            </a:r>
          </a:p>
          <a:p>
            <a:r>
              <a:rPr lang="en-US" altLang="zh-CN" dirty="0" smtClean="0"/>
              <a:t>(click)The</a:t>
            </a:r>
            <a:r>
              <a:rPr lang="en-US" altLang="zh-CN" baseline="0" dirty="0" smtClean="0"/>
              <a:t> first term is the data cost term.</a:t>
            </a:r>
            <a:endParaRPr lang="en-US" altLang="zh-CN" dirty="0" smtClean="0"/>
          </a:p>
          <a:p>
            <a:pPr algn="l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Since an element can potentially belong to several Gestalts, we assign it a data cost term for different Gestalt labels.</a:t>
            </a:r>
            <a:r>
              <a:rPr lang="en-US" altLang="zh-CN" baseline="0" dirty="0" smtClean="0"/>
              <a:t> This </a:t>
            </a:r>
            <a:r>
              <a:rPr lang="en-US" altLang="zh-CN" dirty="0" smtClean="0"/>
              <a:t>term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measures the sum of penalty of assigning a label </a:t>
            </a:r>
            <a:r>
              <a:rPr lang="en-US" altLang="zh-CN" b="1" dirty="0" smtClean="0"/>
              <a:t>f</a:t>
            </a:r>
            <a:r>
              <a:rPr lang="en-US" altLang="zh-CN" dirty="0" smtClean="0"/>
              <a:t> to an element </a:t>
            </a:r>
            <a:r>
              <a:rPr lang="en-US" altLang="zh-CN" b="1" dirty="0" smtClean="0"/>
              <a:t>p</a:t>
            </a:r>
            <a:r>
              <a:rPr lang="en-US" altLang="zh-CN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Regularity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cost measures how regular the elements are aligned in the group. 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Similarity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cost is defined by the average shape similarity of the group.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Proximity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cost is simply defined as the closest distance of the elements to the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Here</a:t>
            </a:r>
            <a:r>
              <a:rPr lang="en-US" altLang="zh-CN" baseline="0" dirty="0" smtClean="0"/>
              <a:t> shows a preview of our results.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r>
              <a:rPr lang="en-US" altLang="zh-CN" baseline="0" dirty="0" smtClean="0"/>
              <a:t>Look, even we zoom out, we can still observe the main structures of the buildings.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23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second term in the energy function is the smoothness term. </a:t>
            </a:r>
          </a:p>
          <a:p>
            <a:pPr algn="l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 term measures the spatial correlation of neighboring elements.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(click) It is intuitive that</a:t>
            </a:r>
            <a:r>
              <a:rPr lang="en-US" altLang="zh-CN" baseline="0" dirty="0" smtClean="0"/>
              <a:t> e</a:t>
            </a:r>
            <a:r>
              <a:rPr lang="en-US" altLang="zh-CN" dirty="0" smtClean="0"/>
              <a:t>lements with a smaller distance and higher shape similarity will have higher probability of belonging to the same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third term in the energy function is the label cost term. </a:t>
            </a:r>
          </a:p>
          <a:p>
            <a:pPr algn="l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term </a:t>
            </a:r>
            <a:r>
              <a:rPr lang="en-US" altLang="zh-CN" dirty="0" smtClean="0"/>
              <a:t>penalizes over-complex groups and favors to explain the input with fewer and cheaper</a:t>
            </a:r>
            <a:r>
              <a:rPr lang="en-US" altLang="zh-CN" baseline="0" dirty="0" smtClean="0"/>
              <a:t> labels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{ for Q &amp; A: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(hl is a non-negative label cost of label l and </a:t>
            </a:r>
            <a:r>
              <a:rPr lang="el-GR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an indicator function)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For proximity gestalts, label cost is measured by the inverse density defined as the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difference between the union of shapes and their convex hull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For similarity gestalts, label cost is defined by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similarity variance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 an arbitrary shape within the gestalt.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Regularity label cost is measured as the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inverse density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multiplied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elements distance variance from the perfect frequency pattern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inverse number of elements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Note, all the terms are normalized between [0, 1]</a:t>
            </a:r>
            <a:endParaRPr lang="zh-CN" altLang="en-US" dirty="0" smtClean="0"/>
          </a:p>
          <a:p>
            <a:r>
              <a:rPr lang="en-US" altLang="zh-CN" dirty="0" smtClean="0"/>
              <a:t>}</a:t>
            </a:r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all these terms defined, we have the overall energy function.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 a solution to this labeling problem is </a:t>
            </a:r>
            <a:r>
              <a:rPr lang="en-US" altLang="zh-CN" dirty="0" smtClean="0"/>
              <a:t>equivalent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minimization of this function.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We solve it using a multi-label graph-cut proposed by [Delong et al. 2010].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After the minimization</a:t>
            </a:r>
            <a:r>
              <a:rPr lang="en-US" altLang="zh-CN" baseline="0" dirty="0" smtClean="0"/>
              <a:t>, we find appropriate groupings that comply with Gestalt principles.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Here in this figure the optimal groups are coded with different colors.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video shows our computational result of the interaction between regularity and proximity.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beginning, the vertical regularity Gestalt is the dominant grouping(click on video).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when we interactively move some elements to the top-left corner, the proximity Gestalt wins over the vertical regularity.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here shows the interaction between proximity and similarity.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 on video) Due to the smaller neighboring distance, the vertical proximity dominates at the beginning.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we decrease the rectangle similarity between the two rows, the horizontal similarity </a:t>
            </a:r>
            <a:r>
              <a:rPr lang="en-US" altLang="zh-CN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Gestalt wins.</a:t>
            </a: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architectural drawings, we propose two types of operators for visual abstraction.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One abstraction operator is embracing. It replaces a group of elements with a simplified enclosing shape. We use the convex hull for embracing.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Another operator is summarization. It represents a group of repeated elements with a smaller number of elements.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 applying the abstraction operators in progressive manner, (click) we can generate a sequence</a:t>
            </a:r>
            <a:r>
              <a:rPr lang="en-US" altLang="zh-CN" baseline="0" dirty="0" smtClean="0"/>
              <a:t> of </a:t>
            </a:r>
            <a:r>
              <a:rPr lang="en-US" altLang="zh-CN" dirty="0" smtClean="0"/>
              <a:t>simplification for the input. </a:t>
            </a:r>
          </a:p>
          <a:p>
            <a:r>
              <a:rPr lang="en-US" altLang="zh-CN" dirty="0" smtClean="0"/>
              <a:t>In our implementation we do the abstraction</a:t>
            </a:r>
            <a:r>
              <a:rPr lang="en-US" altLang="zh-CN" baseline="0" dirty="0" smtClean="0"/>
              <a:t> when we zoom out the drawings. But here we show them whit original size, and also </a:t>
            </a:r>
            <a:r>
              <a:rPr lang="en-US" altLang="zh-CN" dirty="0" smtClean="0"/>
              <a:t>code </a:t>
            </a:r>
            <a:r>
              <a:rPr lang="en-US" altLang="zh-CN" baseline="0" dirty="0" smtClean="0"/>
              <a:t>the elements with colors, so it is easy to see how elements get grouped.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1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we start, I want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explain how we get the idea for this work.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Essentially we want to simplify drawings following the human visual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do a simple experiment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how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our visual system simplifies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 </a:t>
            </a:r>
            <a:r>
              <a:rPr lang="en-US" altLang="zh-CN" baseline="0" dirty="0" smtClean="0"/>
              <a:t>is an abstraction sequence of a city scene, also coded with color.</a:t>
            </a:r>
          </a:p>
          <a:p>
            <a:r>
              <a:rPr lang="en-US" altLang="zh-CN" baseline="0" dirty="0" smtClean="0"/>
              <a:t/>
            </a:r>
            <a:br>
              <a:rPr lang="en-US" altLang="zh-CN" baseline="0" dirty="0" smtClean="0"/>
            </a:br>
            <a:r>
              <a:rPr lang="en-US" altLang="zh-CN" baseline="0" dirty="0" smtClean="0"/>
              <a:t>Note, the structure of the buildings are meaningfully preserved. 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14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</a:t>
            </a:r>
            <a:r>
              <a:rPr lang="en-US" altLang="zh-CN" baseline="0" dirty="0" smtClean="0"/>
              <a:t> example, t</a:t>
            </a:r>
            <a:r>
              <a:rPr lang="en-US" altLang="zh-CN" dirty="0" smtClean="0"/>
              <a:t>he railings and doors overlap.</a:t>
            </a:r>
            <a:r>
              <a:rPr lang="en-US" altLang="zh-CN" baseline="0" dirty="0" smtClean="0"/>
              <a:t> </a:t>
            </a:r>
          </a:p>
          <a:p>
            <a:r>
              <a:rPr lang="en-US" altLang="zh-CN" baseline="0" dirty="0" smtClean="0"/>
              <a:t>However,</a:t>
            </a:r>
            <a:r>
              <a:rPr lang="en-US" altLang="zh-CN" dirty="0" smtClean="0"/>
              <a:t> their interaction is solved as railings are grouped by regularity Gestalt (click).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the abstraction sequence of the </a:t>
            </a:r>
            <a:r>
              <a:rPr lang="en-US" altLang="zh-CN" dirty="0" err="1" smtClean="0"/>
              <a:t>Taj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Mahal</a:t>
            </a:r>
            <a:r>
              <a:rPr lang="en-US" altLang="zh-CN" baseline="0" dirty="0" smtClean="0"/>
              <a:t>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Because of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shape similarity, the 4 out of the 6 small elements in the inner windows get simplified by embracing shapes.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 </a:t>
            </a:r>
            <a:r>
              <a:rPr lang="en-US" altLang="zh-CN" baseline="0" dirty="0" smtClean="0"/>
              <a:t>is another a</a:t>
            </a:r>
            <a:r>
              <a:rPr lang="en-US" altLang="zh-CN" dirty="0" smtClean="0"/>
              <a:t>bstraction sequence for a church drawing.</a:t>
            </a:r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 is interesting to see that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the central 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etta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 smtClean="0"/>
              <a:t>gets</a:t>
            </a:r>
            <a:r>
              <a:rPr lang="en-US" altLang="zh-CN" baseline="0" dirty="0" smtClean="0"/>
              <a:t> simplified i</a:t>
            </a:r>
            <a:r>
              <a:rPr lang="en-US" altLang="zh-CN" dirty="0" smtClean="0"/>
              <a:t>n a highly symmetrical manne</a:t>
            </a:r>
            <a:r>
              <a:rPr lang="en-US" altLang="zh-CN" baseline="0" dirty="0" smtClean="0"/>
              <a:t>r.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Besid</a:t>
            </a:r>
            <a:r>
              <a:rPr lang="en-US" altLang="zh-CN" baseline="0" dirty="0" smtClean="0"/>
              <a:t>e the architectural drawings, w</a:t>
            </a:r>
            <a:r>
              <a:rPr lang="en-US" altLang="zh-CN" dirty="0" smtClean="0"/>
              <a:t>e also attempted</a:t>
            </a:r>
            <a:r>
              <a:rPr lang="en-US" altLang="zh-CN" baseline="0" dirty="0" smtClean="0"/>
              <a:t> to </a:t>
            </a:r>
            <a:r>
              <a:rPr lang="en-US" altLang="zh-CN" dirty="0" smtClean="0"/>
              <a:t>extend </a:t>
            </a:r>
            <a:r>
              <a:rPr lang="en-US" altLang="zh-CN" baseline="0" dirty="0" smtClean="0"/>
              <a:t>our computational framework to drawings of organics objects.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(click) Here shows the abstraction of a fish mosaics.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example, the additional continuity and closure Gestalt are used.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 is another result</a:t>
            </a:r>
            <a:r>
              <a:rPr lang="en-US" altLang="zh-CN" baseline="0" dirty="0" smtClean="0"/>
              <a:t> for flower.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 all these abstractions, the structures of the input are well preserved.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 dirty="0" smtClean="0">
                <a:ea typeface="ＭＳ Ｐゴシック" charset="-128"/>
              </a:rPr>
              <a:t>OK</a:t>
            </a:r>
            <a:r>
              <a:rPr lang="en-CA" altLang="zh-CN" baseline="0" dirty="0" smtClean="0">
                <a:ea typeface="ＭＳ Ｐゴシック" charset="-128"/>
              </a:rPr>
              <a:t> now, </a:t>
            </a:r>
            <a:r>
              <a:rPr lang="en-CA" altLang="zh-CN" dirty="0" smtClean="0">
                <a:ea typeface="ＭＳ Ｐゴシック" charset="-128"/>
              </a:rPr>
              <a:t>let me conclude</a:t>
            </a:r>
            <a:r>
              <a:rPr lang="en-CA" altLang="zh-CN" baseline="0" dirty="0" smtClean="0">
                <a:ea typeface="ＭＳ Ｐゴシック" charset="-128"/>
              </a:rPr>
              <a:t> the talk.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We developed a computational framework that models the conjoining Gestalt.</a:t>
            </a:r>
          </a:p>
          <a:p>
            <a:pPr marL="0" indent="0">
              <a:buNone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We formulated the grouping problem as energy minimization and solved it using multi-label graph cut.</a:t>
            </a:r>
          </a:p>
          <a:p>
            <a:pPr marL="0" indent="0">
              <a:buNone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effectiveness of the proposed computational framework has been demonstrated in abstraction of architectural drawings.   Our method preserves the structure of the drawings.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Moreover, we extend the framework to simplify drawing of more general objects, which are illustrated on mosaics.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need to say that our work is still the first attempt to modeling the complex conjoining Gestalt. We will continue to benefit findings from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psychological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domain.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Thank</a:t>
            </a:r>
            <a:r>
              <a:rPr lang="en-US" altLang="zh-CN" baseline="0" dirty="0" smtClean="0"/>
              <a:t> you for your attention!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>
                <a:solidFill>
                  <a:prstClr val="black"/>
                </a:solidFill>
              </a:rPr>
              <a:pPr/>
              <a:t>49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this figure, what happens when I zoom out? (click)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your visual system simplifies the figure?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quite simple. I think most of you will find the grouping like this (click).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grouping has very clear regularity.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let’s make it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little bit more complex (click).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you group and simplify this one?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you may group in horizontal (click), others in vertical (click).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groupings make sense, so the question is Is their a more dominant grouping.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psy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ogy, these groupings of the visual system are called Gestalt.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seeing far from the objects, or we zoom out, our visual system groups elements together and simplifies the scene.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zoom out (click) … zoom out more (click)…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believe most of you feel the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vertical grouping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demonstrates stronger proximity.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this.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37B7-6402-4991-B93D-40361FDA572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81FC-CCFE-F245-A7CA-89EDEA4FF8D0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4BC0-94C1-488A-8401-CC145E4AE1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705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3D1C-3C52-5E46-8573-0698EDB97B90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5A1D-4CD7-471D-ACC7-709CFA1883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AC8A-C7C1-7440-A1A9-B706C9E1A93E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A4CB-42A2-45C8-9731-74EA67815B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63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B09FB-57E4-4E41-8F71-DE8157BB9EF9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4BC0-94C1-488A-8401-CC145E4AE1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76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7F650-D0CD-B641-828A-65F3A2950860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3832-FBAD-4464-8784-5778255986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132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D9AE-522A-F447-BFD3-F0559165C4EB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94A9-A586-42B8-B5B7-709B5BB45E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929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AAB8-EA21-B745-AD40-03C9D46B6AD1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D13A-F38F-4530-B1AB-42F2AC51C8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363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CBB5-7908-DD4C-8A71-32A1D4BA9B86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844B-6D49-44B2-987B-9021884F5C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288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6B5B-720A-9C42-B1A6-4CBD5A393C81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CB6C-E242-4624-A99B-A210A71708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629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9B8E-150C-A542-A5DE-EAAA641A0985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91E7-5604-45E6-98AE-AD545AAEC1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482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2869-A495-8D4F-A7E0-0AF54DF28AE6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946E-44E0-4FA1-A0BE-1D4253CB17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16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04B5-8880-A943-A666-20F0F7ABF30B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3832-FBAD-4464-8784-5778255986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208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2C79-D30E-4D47-9D9E-26397A569920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AA43-7F5D-4824-9152-A481540C69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101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E58F-5967-8941-82E0-F8C8C1764030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5A1D-4CD7-471D-ACC7-709CFA1883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96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C8FB-4662-CC47-A9F0-B68F9B7FB3FD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A4CB-42A2-45C8-9731-74EA67815B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027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B780-4428-9B4E-A8F2-B016CC385E40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94A9-A586-42B8-B5B7-709B5BB45E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566A-4432-ED40-BEB2-5956A783D5BA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D13A-F38F-4530-B1AB-42F2AC51C8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952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D4C6-9B2F-684A-9D4B-9B1387F70672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844B-6D49-44B2-987B-9021884F5C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54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26CA9-25C4-8042-B340-B87C87FAAB09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CB6C-E242-4624-A99B-A210A71708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652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0991-2296-B042-9673-2F67D17AD588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91E7-5604-45E6-98AE-AD545AAEC1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153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54C4-C930-5749-9A2C-AF3BD51AFE71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946E-44E0-4FA1-A0BE-1D4253CB17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40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588A-1AE9-E045-BC3A-743BEE0A93F5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AA43-7F5D-4824-9152-A481540C69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615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8385118-DAC2-C44F-89C0-46F0F1F753C5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50D196A-49A4-4389-B476-C3D6968D8E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5F03A57-5036-BE44-A987-ADA08AC50071}" type="datetime1">
              <a:rPr lang="zh-CN" altLang="en-US" smtClean="0"/>
              <a:t>2011/12/17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50D196A-49A4-4389-B476-C3D6968D8E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75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2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3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610600" cy="5257800"/>
          </a:xfrm>
          <a:noFill/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Conjoining Gestalt Rules for Abstraction of Architectural Drawings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pitchFamily="34" charset="0"/>
              </a:rPr>
              <a:t/>
            </a:r>
            <a:br>
              <a:rPr lang="en-US" altLang="zh-CN" sz="3200" b="1" dirty="0" smtClean="0">
                <a:solidFill>
                  <a:srgbClr val="FFFFFF"/>
                </a:solidFill>
                <a:latin typeface="Helvetica" pitchFamily="34" charset="0"/>
              </a:rPr>
            </a:br>
            <a:r>
              <a:rPr lang="en-US" altLang="zh-CN" sz="3200" b="1" dirty="0" smtClean="0">
                <a:solidFill>
                  <a:srgbClr val="FFFFFF"/>
                </a:solidFill>
                <a:latin typeface="Helvetica" pitchFamily="34" charset="0"/>
              </a:rPr>
              <a:t/>
            </a:r>
            <a:br>
              <a:rPr lang="en-US" altLang="zh-CN" sz="3200" b="1" dirty="0" smtClean="0">
                <a:solidFill>
                  <a:srgbClr val="FFFFFF"/>
                </a:solidFill>
                <a:latin typeface="Helvetica" pitchFamily="34" charset="0"/>
              </a:rPr>
            </a:br>
            <a:r>
              <a:rPr lang="en-US" altLang="zh-CN" sz="4000" b="1" dirty="0" smtClean="0">
                <a:solidFill>
                  <a:srgbClr val="FFFFFF"/>
                </a:solidFill>
                <a:latin typeface="Helvetica" pitchFamily="34" charset="0"/>
              </a:rPr>
              <a:t>	</a:t>
            </a:r>
            <a:r>
              <a:rPr lang="en-US" altLang="zh-CN" sz="2400" b="1" dirty="0" err="1" smtClean="0">
                <a:solidFill>
                  <a:srgbClr val="00FF00"/>
                </a:solidFill>
              </a:rPr>
              <a:t>Liangliang</a:t>
            </a:r>
            <a:r>
              <a:rPr lang="en-US" altLang="zh-CN" sz="2400" b="1" dirty="0" smtClean="0">
                <a:solidFill>
                  <a:srgbClr val="00FF00"/>
                </a:solidFill>
              </a:rPr>
              <a:t>(Leon) </a:t>
            </a:r>
            <a:r>
              <a:rPr lang="en-US" altLang="zh-CN" sz="2400" b="1" dirty="0">
                <a:solidFill>
                  <a:srgbClr val="00FF00"/>
                </a:solidFill>
              </a:rPr>
              <a:t>Nan</a:t>
            </a:r>
            <a:r>
              <a:rPr lang="en-US" altLang="zh-CN" sz="2400" b="1" baseline="30000" dirty="0">
                <a:solidFill>
                  <a:srgbClr val="00FF00"/>
                </a:solidFill>
              </a:rPr>
              <a:t>1</a:t>
            </a:r>
            <a:r>
              <a:rPr lang="en-US" altLang="zh-CN" sz="2000" b="1" dirty="0">
                <a:solidFill>
                  <a:schemeClr val="bg1"/>
                </a:solidFill>
              </a:rPr>
              <a:t>,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Andrei </a:t>
            </a:r>
            <a:r>
              <a:rPr lang="en-US" altLang="zh-CN" sz="2000" b="1" dirty="0">
                <a:solidFill>
                  <a:schemeClr val="bg1"/>
                </a:solidFill>
              </a:rPr>
              <a:t>Sharf</a:t>
            </a:r>
            <a:r>
              <a:rPr lang="en-US" altLang="zh-CN" sz="2000" b="1" baseline="30000" dirty="0">
                <a:solidFill>
                  <a:schemeClr val="bg1"/>
                </a:solidFill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</a:rPr>
              <a:t>,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Ke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Xie</a:t>
            </a:r>
            <a:r>
              <a:rPr lang="en-US" altLang="zh-CN" sz="2000" b="1" baseline="30000" dirty="0">
                <a:solidFill>
                  <a:schemeClr val="bg1"/>
                </a:solidFill>
              </a:rPr>
              <a:t>1</a:t>
            </a:r>
            <a:r>
              <a:rPr lang="en-US" altLang="zh-CN" sz="2000" b="1" dirty="0">
                <a:solidFill>
                  <a:schemeClr val="bg1"/>
                </a:solidFill>
              </a:rPr>
              <a:t>,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Tien-Tsin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Wong</a:t>
            </a:r>
            <a:r>
              <a:rPr lang="en-US" altLang="zh-CN" sz="2000" b="1" baseline="30000" dirty="0">
                <a:solidFill>
                  <a:schemeClr val="bg1"/>
                </a:solidFill>
              </a:rPr>
              <a:t>3</a:t>
            </a:r>
            <a:r>
              <a:rPr lang="en-US" altLang="zh-CN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	Oliver </a:t>
            </a:r>
            <a:r>
              <a:rPr lang="en-US" altLang="zh-CN" sz="2000" b="1" dirty="0">
                <a:solidFill>
                  <a:schemeClr val="bg1"/>
                </a:solidFill>
              </a:rPr>
              <a:t>Deussen</a:t>
            </a:r>
            <a:r>
              <a:rPr lang="en-US" altLang="zh-CN" sz="2000" b="1" baseline="30000" dirty="0">
                <a:solidFill>
                  <a:schemeClr val="bg1"/>
                </a:solidFill>
              </a:rPr>
              <a:t>4</a:t>
            </a:r>
            <a:r>
              <a:rPr lang="en-US" altLang="zh-CN" sz="2000" b="1" dirty="0">
                <a:solidFill>
                  <a:schemeClr val="bg1"/>
                </a:solidFill>
              </a:rPr>
              <a:t>,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Daniel </a:t>
            </a:r>
            <a:r>
              <a:rPr lang="en-US" altLang="zh-CN" sz="2000" b="1" dirty="0">
                <a:solidFill>
                  <a:schemeClr val="bg1"/>
                </a:solidFill>
              </a:rPr>
              <a:t>Cohen-Or</a:t>
            </a:r>
            <a:r>
              <a:rPr lang="en-US" altLang="zh-CN" sz="2000" b="1" baseline="30000" dirty="0">
                <a:solidFill>
                  <a:schemeClr val="bg1"/>
                </a:solidFill>
              </a:rPr>
              <a:t>5</a:t>
            </a:r>
            <a:r>
              <a:rPr lang="en-US" altLang="zh-CN" sz="2000" b="1" dirty="0">
                <a:solidFill>
                  <a:schemeClr val="bg1"/>
                </a:solidFill>
              </a:rPr>
              <a:t>,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Baoquan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Chen</a:t>
            </a:r>
            <a:r>
              <a:rPr lang="en-US" altLang="zh-CN" sz="2000" b="1" baseline="30000" dirty="0">
                <a:solidFill>
                  <a:schemeClr val="bg1"/>
                </a:solidFill>
              </a:rPr>
              <a:t>1 </a:t>
            </a:r>
            <a:r>
              <a:rPr lang="en-US" altLang="zh-CN" sz="3200" b="1" baseline="30000" dirty="0">
                <a:solidFill>
                  <a:schemeClr val="bg1"/>
                </a:solidFill>
              </a:rPr>
              <a:t/>
            </a:r>
            <a:br>
              <a:rPr lang="en-US" altLang="zh-CN" sz="3200" b="1" baseline="30000" dirty="0">
                <a:solidFill>
                  <a:schemeClr val="bg1"/>
                </a:solidFill>
              </a:rPr>
            </a:br>
            <a:r>
              <a:rPr lang="en-US" altLang="zh-CN" sz="2400" b="1" baseline="30000" dirty="0">
                <a:solidFill>
                  <a:schemeClr val="bg1"/>
                </a:solidFill>
              </a:rPr>
              <a:t/>
            </a:r>
            <a:br>
              <a:rPr lang="en-US" altLang="zh-CN" sz="2400" b="1" baseline="30000" dirty="0">
                <a:solidFill>
                  <a:schemeClr val="bg1"/>
                </a:solidFill>
              </a:rPr>
            </a:br>
            <a:r>
              <a:rPr lang="en-US" altLang="zh-CN" sz="1400" b="1" baseline="30000" dirty="0">
                <a:solidFill>
                  <a:schemeClr val="bg1"/>
                </a:solidFill>
              </a:rPr>
              <a:t>                              </a:t>
            </a:r>
            <a:r>
              <a:rPr lang="en-US" altLang="zh-CN" sz="1400" b="1" baseline="30000" dirty="0" smtClean="0">
                <a:solidFill>
                  <a:schemeClr val="bg1"/>
                </a:solidFill>
              </a:rPr>
              <a:t/>
            </a:r>
            <a:br>
              <a:rPr lang="en-US" altLang="zh-CN" sz="1400" b="1" baseline="30000" dirty="0" smtClean="0">
                <a:solidFill>
                  <a:schemeClr val="bg1"/>
                </a:solidFill>
              </a:rPr>
            </a:br>
            <a:r>
              <a:rPr lang="en-US" altLang="zh-CN" sz="1400" b="1" baseline="30000" dirty="0" smtClean="0">
                <a:solidFill>
                  <a:schemeClr val="bg1"/>
                </a:solidFill>
              </a:rPr>
              <a:t>		</a:t>
            </a:r>
            <a:r>
              <a:rPr lang="en-US" altLang="zh-CN" sz="1600" b="1" baseline="30000" dirty="0" smtClean="0">
                <a:solidFill>
                  <a:srgbClr val="00FF00"/>
                </a:solidFill>
              </a:rPr>
              <a:t>1  </a:t>
            </a:r>
            <a:r>
              <a:rPr lang="en-US" altLang="zh-CN" sz="1800" b="1" dirty="0" smtClean="0">
                <a:solidFill>
                  <a:srgbClr val="00FF00"/>
                </a:solidFill>
              </a:rPr>
              <a:t>SIAT</a:t>
            </a:r>
            <a:r>
              <a:rPr lang="en-US" altLang="zh-CN" sz="1800" b="1" dirty="0">
                <a:solidFill>
                  <a:srgbClr val="00FF00"/>
                </a:solidFill>
              </a:rPr>
              <a:t>, China</a:t>
            </a:r>
            <a:r>
              <a:rPr lang="en-US" altLang="zh-CN" sz="1800" b="1" baseline="30000" dirty="0">
                <a:solidFill>
                  <a:srgbClr val="00FF00"/>
                </a:solidFill>
              </a:rPr>
              <a:t> </a:t>
            </a:r>
            <a:r>
              <a:rPr lang="en-US" altLang="zh-CN" sz="1800" b="1" dirty="0">
                <a:solidFill>
                  <a:srgbClr val="00FF00"/>
                </a:solidFill>
              </a:rPr>
              <a:t>   </a:t>
            </a:r>
            <a:r>
              <a:rPr lang="en-US" altLang="zh-CN" sz="1600" b="1" dirty="0">
                <a:solidFill>
                  <a:schemeClr val="bg1"/>
                </a:solidFill>
              </a:rPr>
              <a:t/>
            </a:r>
            <a:br>
              <a:rPr lang="en-US" altLang="zh-CN" sz="1600" b="1" dirty="0">
                <a:solidFill>
                  <a:schemeClr val="bg1"/>
                </a:solidFill>
              </a:rPr>
            </a:br>
            <a:r>
              <a:rPr lang="en-US" altLang="zh-CN" sz="1600" b="1" dirty="0" smtClean="0">
                <a:solidFill>
                  <a:schemeClr val="bg1"/>
                </a:solidFill>
              </a:rPr>
              <a:t>		</a:t>
            </a:r>
            <a:r>
              <a:rPr lang="en-US" altLang="zh-CN" sz="1600" b="1" baseline="30000" dirty="0" smtClean="0">
                <a:solidFill>
                  <a:schemeClr val="bg1"/>
                </a:solidFill>
              </a:rPr>
              <a:t>2 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Ben </a:t>
            </a:r>
            <a:r>
              <a:rPr lang="en-US" altLang="zh-CN" sz="1600" b="1" dirty="0" err="1">
                <a:solidFill>
                  <a:schemeClr val="bg1"/>
                </a:solidFill>
              </a:rPr>
              <a:t>Gurion</a:t>
            </a:r>
            <a:r>
              <a:rPr lang="en-US" altLang="zh-CN" sz="1600" b="1" dirty="0">
                <a:solidFill>
                  <a:schemeClr val="bg1"/>
                </a:solidFill>
              </a:rPr>
              <a:t> Univ., Israel   </a:t>
            </a:r>
            <a:br>
              <a:rPr lang="en-US" altLang="zh-CN" sz="1600" b="1" dirty="0">
                <a:solidFill>
                  <a:schemeClr val="bg1"/>
                </a:solidFill>
              </a:rPr>
            </a:br>
            <a:r>
              <a:rPr lang="en-US" altLang="zh-CN" sz="1600" b="1" dirty="0" smtClean="0">
                <a:solidFill>
                  <a:schemeClr val="bg1"/>
                </a:solidFill>
              </a:rPr>
              <a:t>		</a:t>
            </a:r>
            <a:r>
              <a:rPr lang="en-US" altLang="zh-CN" sz="1600" b="1" baseline="30000" dirty="0" smtClean="0">
                <a:solidFill>
                  <a:schemeClr val="bg1"/>
                </a:solidFill>
              </a:rPr>
              <a:t>3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CUHK, China   </a:t>
            </a:r>
            <a:r>
              <a:rPr lang="en-US" altLang="zh-CN" sz="1600" b="1" baseline="30000" dirty="0" smtClean="0">
                <a:solidFill>
                  <a:schemeClr val="bg1"/>
                </a:solidFill>
              </a:rPr>
              <a:t>                               </a:t>
            </a:r>
            <a:br>
              <a:rPr lang="en-US" altLang="zh-CN" sz="1600" b="1" baseline="30000" dirty="0" smtClean="0">
                <a:solidFill>
                  <a:schemeClr val="bg1"/>
                </a:solidFill>
              </a:rPr>
            </a:br>
            <a:r>
              <a:rPr lang="en-US" altLang="zh-CN" sz="1600" b="1" baseline="30000" dirty="0" smtClean="0">
                <a:solidFill>
                  <a:schemeClr val="bg1"/>
                </a:solidFill>
              </a:rPr>
              <a:t>		4 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Konstanz </a:t>
            </a:r>
            <a:r>
              <a:rPr lang="en-US" altLang="zh-CN" sz="1600" b="1" dirty="0">
                <a:solidFill>
                  <a:schemeClr val="bg1"/>
                </a:solidFill>
              </a:rPr>
              <a:t>Univ., Germany  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/>
            </a:r>
            <a:br>
              <a:rPr lang="en-US" altLang="zh-CN" sz="1600" b="1" dirty="0" smtClean="0">
                <a:solidFill>
                  <a:schemeClr val="bg1"/>
                </a:solidFill>
              </a:rPr>
            </a:br>
            <a:r>
              <a:rPr lang="en-US" altLang="zh-CN" sz="1600" b="1" dirty="0" smtClean="0">
                <a:solidFill>
                  <a:schemeClr val="bg1"/>
                </a:solidFill>
              </a:rPr>
              <a:t>		</a:t>
            </a:r>
            <a:r>
              <a:rPr lang="en-US" altLang="zh-CN" sz="1600" b="1" baseline="30000" dirty="0" smtClean="0">
                <a:solidFill>
                  <a:schemeClr val="bg1"/>
                </a:solidFill>
              </a:rPr>
              <a:t>5 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Tel </a:t>
            </a:r>
            <a:r>
              <a:rPr lang="en-US" altLang="zh-CN" sz="1600" b="1" dirty="0">
                <a:solidFill>
                  <a:schemeClr val="bg1"/>
                </a:solidFill>
              </a:rPr>
              <a:t>Aviv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Univ., Israel</a:t>
            </a:r>
            <a:endParaRPr lang="en-US" altLang="zh-CN" sz="3600" b="1" dirty="0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F4BC0-94C1-488A-8401-CC145E4AE1F9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7941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9600" y="1371601"/>
            <a:ext cx="822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Similarity</a:t>
            </a:r>
            <a:endParaRPr lang="en-US" altLang="zh-CN" sz="2000" b="1" dirty="0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grpSp>
        <p:nvGrpSpPr>
          <p:cNvPr id="6" name="Group 5"/>
          <p:cNvGrpSpPr/>
          <p:nvPr/>
        </p:nvGrpSpPr>
        <p:grpSpPr>
          <a:xfrm>
            <a:off x="2431722" y="2790500"/>
            <a:ext cx="4273878" cy="2273300"/>
            <a:chOff x="2360922" y="2790500"/>
            <a:chExt cx="4273878" cy="2273300"/>
          </a:xfrm>
        </p:grpSpPr>
        <p:sp>
          <p:nvSpPr>
            <p:cNvPr id="3" name="Isosceles Triangle 2"/>
            <p:cNvSpPr/>
            <p:nvPr/>
          </p:nvSpPr>
          <p:spPr>
            <a:xfrm>
              <a:off x="2360922" y="3650600"/>
              <a:ext cx="468000" cy="46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60922" y="27905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312391" y="3650600"/>
              <a:ext cx="468000" cy="46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12391" y="27905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0922" y="45958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2391" y="45958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63860" y="45958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15329" y="45958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63860" y="27905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5329" y="27905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4263860" y="3650600"/>
              <a:ext cx="468000" cy="46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5215329" y="3650600"/>
              <a:ext cx="468000" cy="46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66800" y="45958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66800" y="2790500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166800" y="3650600"/>
              <a:ext cx="468000" cy="46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31722" y="2790500"/>
            <a:ext cx="4273878" cy="2273300"/>
            <a:chOff x="2360922" y="2790500"/>
            <a:chExt cx="4273878" cy="2273300"/>
          </a:xfrm>
        </p:grpSpPr>
        <p:sp>
          <p:nvSpPr>
            <p:cNvPr id="32" name="Isosceles Triangle 31"/>
            <p:cNvSpPr/>
            <p:nvPr/>
          </p:nvSpPr>
          <p:spPr>
            <a:xfrm>
              <a:off x="2360922" y="3650600"/>
              <a:ext cx="468000" cy="468000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60922" y="2790500"/>
              <a:ext cx="468000" cy="468000"/>
            </a:xfrm>
            <a:prstGeom prst="rect">
              <a:avLst/>
            </a:prstGeom>
            <a:solidFill>
              <a:srgbClr val="FF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312391" y="3650600"/>
              <a:ext cx="468000" cy="468000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12391" y="2790500"/>
              <a:ext cx="468000" cy="468000"/>
            </a:xfrm>
            <a:prstGeom prst="rect">
              <a:avLst/>
            </a:prstGeom>
            <a:solidFill>
              <a:srgbClr val="FF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0922" y="4595800"/>
              <a:ext cx="468000" cy="46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12391" y="4595800"/>
              <a:ext cx="468000" cy="46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63860" y="4595800"/>
              <a:ext cx="468000" cy="46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15329" y="4595800"/>
              <a:ext cx="468000" cy="46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63860" y="2790500"/>
              <a:ext cx="468000" cy="468000"/>
            </a:xfrm>
            <a:prstGeom prst="rect">
              <a:avLst/>
            </a:prstGeom>
            <a:solidFill>
              <a:srgbClr val="FF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15329" y="2790500"/>
              <a:ext cx="468000" cy="468000"/>
            </a:xfrm>
            <a:prstGeom prst="rect">
              <a:avLst/>
            </a:prstGeom>
            <a:solidFill>
              <a:srgbClr val="FF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4263860" y="3650600"/>
              <a:ext cx="468000" cy="468000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5215329" y="3650600"/>
              <a:ext cx="468000" cy="468000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66800" y="4595800"/>
              <a:ext cx="468000" cy="46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66800" y="2790500"/>
              <a:ext cx="468000" cy="468000"/>
            </a:xfrm>
            <a:prstGeom prst="rect">
              <a:avLst/>
            </a:prstGeom>
            <a:solidFill>
              <a:srgbClr val="FF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6166800" y="3650600"/>
              <a:ext cx="468000" cy="468000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How Our Visual System Simplifies Things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0502" y="3276600"/>
            <a:ext cx="6744439" cy="2631498"/>
            <a:chOff x="2075685" y="4114800"/>
            <a:chExt cx="5315715" cy="2074049"/>
          </a:xfrm>
        </p:grpSpPr>
        <p:sp>
          <p:nvSpPr>
            <p:cNvPr id="8" name="Right Arrow 7"/>
            <p:cNvSpPr/>
            <p:nvPr/>
          </p:nvSpPr>
          <p:spPr>
            <a:xfrm>
              <a:off x="4498568" y="4801740"/>
              <a:ext cx="379374" cy="2573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 descr="Good continuation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85" y="4129810"/>
              <a:ext cx="2100705" cy="160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901828" y="5824982"/>
              <a:ext cx="1971278" cy="363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</a:rPr>
                <a:t>Continuity Gestalt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3" t="6188" r="3797" b="6188"/>
            <a:stretch/>
          </p:blipFill>
          <p:spPr bwMode="auto">
            <a:xfrm>
              <a:off x="5181600" y="4114800"/>
              <a:ext cx="2209800" cy="16096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Gestalt Theory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8763000" cy="157494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Several principles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Group objects into forms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Create internal representation   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[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Wertheimer 1923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]</a:t>
            </a:r>
          </a:p>
          <a:p>
            <a:pPr marL="0" indent="0" eaLnBrk="1" hangingPunct="1">
              <a:spcBef>
                <a:spcPts val="600"/>
              </a:spcBef>
              <a:buClr>
                <a:srgbClr val="FFFFFF"/>
              </a:buClr>
              <a:buNone/>
            </a:pPr>
            <a:endParaRPr lang="en-US" altLang="zh-CN" sz="2400" b="1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7016" y="3284403"/>
            <a:ext cx="5897513" cy="2623695"/>
            <a:chOff x="2819400" y="228600"/>
            <a:chExt cx="4648200" cy="2067899"/>
          </a:xfrm>
        </p:grpSpPr>
        <p:pic>
          <p:nvPicPr>
            <p:cNvPr id="27" name="Picture 26" descr="Example for Proximity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57" t="33824" r="37985" b="9880"/>
            <a:stretch/>
          </p:blipFill>
          <p:spPr bwMode="auto">
            <a:xfrm>
              <a:off x="2819400" y="245197"/>
              <a:ext cx="1822279" cy="157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ight Arrow 38"/>
            <p:cNvSpPr/>
            <p:nvPr/>
          </p:nvSpPr>
          <p:spPr>
            <a:xfrm>
              <a:off x="4977443" y="914517"/>
              <a:ext cx="379374" cy="2573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38724" y="1932632"/>
              <a:ext cx="1894130" cy="363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</a:rPr>
                <a:t>Proximity Gestalt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588" y="228600"/>
              <a:ext cx="1830012" cy="160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91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Conjoining Gestalt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6248400" cy="492774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Independent rules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Different interpretations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Complex interactions</a:t>
            </a:r>
          </a:p>
        </p:txBody>
      </p:sp>
      <p:sp>
        <p:nvSpPr>
          <p:cNvPr id="24" name="Rectangle 6"/>
          <p:cNvSpPr/>
          <p:nvPr/>
        </p:nvSpPr>
        <p:spPr>
          <a:xfrm>
            <a:off x="1524000" y="5889286"/>
            <a:ext cx="8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nput</a:t>
            </a:r>
            <a:endParaRPr lang="zh-CN" altLang="en-US" sz="24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6" name="Picture 15" descr="0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15638"/>
            <a:ext cx="2184968" cy="2493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68351" y="3361338"/>
            <a:ext cx="1063061" cy="23649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3371280" y="3277540"/>
            <a:ext cx="1587504" cy="3209976"/>
            <a:chOff x="3981878" y="3276600"/>
            <a:chExt cx="1828800" cy="3697883"/>
          </a:xfrm>
        </p:grpSpPr>
        <p:sp>
          <p:nvSpPr>
            <p:cNvPr id="27" name="Rectangle 12"/>
            <p:cNvSpPr/>
            <p:nvPr/>
          </p:nvSpPr>
          <p:spPr>
            <a:xfrm>
              <a:off x="3981878" y="6143486"/>
              <a:ext cx="1828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Horizontal </a:t>
              </a:r>
            </a:p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regularity   </a:t>
              </a:r>
              <a:endParaRPr lang="zh-CN" alt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5" name="Picture 14" descr="011_regularity_label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92095" y="3276600"/>
              <a:ext cx="1223873" cy="2958183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5181598" y="3315638"/>
            <a:ext cx="1447801" cy="3283911"/>
            <a:chOff x="5759058" y="3352800"/>
            <a:chExt cx="1667862" cy="3783055"/>
          </a:xfrm>
        </p:grpSpPr>
        <p:sp>
          <p:nvSpPr>
            <p:cNvPr id="30" name="Rectangle 15"/>
            <p:cNvSpPr/>
            <p:nvPr/>
          </p:nvSpPr>
          <p:spPr>
            <a:xfrm>
              <a:off x="5759058" y="6178549"/>
              <a:ext cx="1667862" cy="957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Vertical </a:t>
              </a:r>
            </a:p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regularity</a:t>
              </a:r>
              <a:endParaRPr lang="zh-CN" alt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948179" y="3352800"/>
              <a:ext cx="1286243" cy="2884281"/>
              <a:chOff x="5334000" y="3352800"/>
              <a:chExt cx="1286243" cy="2884281"/>
            </a:xfrm>
          </p:grpSpPr>
          <p:pic>
            <p:nvPicPr>
              <p:cNvPr id="17" name="Picture 16" descr="011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334000" y="3352800"/>
                <a:ext cx="1286243" cy="2884281"/>
              </a:xfrm>
              <a:prstGeom prst="rect">
                <a:avLst/>
              </a:prstGeom>
            </p:spPr>
          </p:pic>
          <p:grpSp>
            <p:nvGrpSpPr>
              <p:cNvPr id="72" name="Group 71"/>
              <p:cNvGrpSpPr/>
              <p:nvPr/>
            </p:nvGrpSpPr>
            <p:grpSpPr>
              <a:xfrm>
                <a:off x="5511800" y="3765550"/>
                <a:ext cx="952501" cy="2049300"/>
                <a:chOff x="5511800" y="3765550"/>
                <a:chExt cx="952501" cy="2049300"/>
              </a:xfrm>
            </p:grpSpPr>
            <p:sp>
              <p:nvSpPr>
                <p:cNvPr id="37" name="Rectangle 122"/>
                <p:cNvSpPr/>
                <p:nvPr/>
              </p:nvSpPr>
              <p:spPr>
                <a:xfrm>
                  <a:off x="5511801" y="4211023"/>
                  <a:ext cx="252277" cy="346527"/>
                </a:xfrm>
                <a:prstGeom prst="rect">
                  <a:avLst/>
                </a:prstGeom>
                <a:solidFill>
                  <a:srgbClr val="0070C0">
                    <a:alpha val="70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Rectangle 125"/>
                <p:cNvSpPr/>
                <p:nvPr/>
              </p:nvSpPr>
              <p:spPr>
                <a:xfrm>
                  <a:off x="5864872" y="4211023"/>
                  <a:ext cx="252277" cy="346527"/>
                </a:xfrm>
                <a:prstGeom prst="rect">
                  <a:avLst/>
                </a:prstGeom>
                <a:solidFill>
                  <a:srgbClr val="9A39C1">
                    <a:alpha val="70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Rectangle 126"/>
                <p:cNvSpPr/>
                <p:nvPr/>
              </p:nvSpPr>
              <p:spPr>
                <a:xfrm>
                  <a:off x="6212024" y="4211023"/>
                  <a:ext cx="252277" cy="346527"/>
                </a:xfrm>
                <a:prstGeom prst="rect">
                  <a:avLst/>
                </a:prstGeom>
                <a:solidFill>
                  <a:schemeClr val="accent6">
                    <a:alpha val="7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Rectangle 10"/>
                <p:cNvSpPr/>
                <p:nvPr/>
              </p:nvSpPr>
              <p:spPr>
                <a:xfrm>
                  <a:off x="5511801" y="3765550"/>
                  <a:ext cx="252277" cy="346527"/>
                </a:xfrm>
                <a:prstGeom prst="rect">
                  <a:avLst/>
                </a:prstGeom>
                <a:solidFill>
                  <a:srgbClr val="0070C0">
                    <a:alpha val="70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Rectangle 112"/>
                <p:cNvSpPr/>
                <p:nvPr/>
              </p:nvSpPr>
              <p:spPr>
                <a:xfrm>
                  <a:off x="5864872" y="3765550"/>
                  <a:ext cx="252277" cy="346527"/>
                </a:xfrm>
                <a:prstGeom prst="rect">
                  <a:avLst/>
                </a:prstGeom>
                <a:solidFill>
                  <a:srgbClr val="9A39C1">
                    <a:alpha val="70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Rectangle 120"/>
                <p:cNvSpPr/>
                <p:nvPr/>
              </p:nvSpPr>
              <p:spPr>
                <a:xfrm>
                  <a:off x="6212024" y="3765550"/>
                  <a:ext cx="252277" cy="346527"/>
                </a:xfrm>
                <a:prstGeom prst="rect">
                  <a:avLst/>
                </a:prstGeom>
                <a:solidFill>
                  <a:schemeClr val="accent6">
                    <a:alpha val="7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Rectangle 122"/>
                <p:cNvSpPr/>
                <p:nvPr/>
              </p:nvSpPr>
              <p:spPr>
                <a:xfrm>
                  <a:off x="5511800" y="5468323"/>
                  <a:ext cx="252277" cy="34652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Rectangle 125"/>
                <p:cNvSpPr/>
                <p:nvPr/>
              </p:nvSpPr>
              <p:spPr>
                <a:xfrm>
                  <a:off x="5864871" y="5468323"/>
                  <a:ext cx="252277" cy="346527"/>
                </a:xfrm>
                <a:prstGeom prst="rect">
                  <a:avLst/>
                </a:prstGeom>
                <a:solidFill>
                  <a:srgbClr val="FFFF00">
                    <a:alpha val="70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Rectangle 126"/>
                <p:cNvSpPr/>
                <p:nvPr/>
              </p:nvSpPr>
              <p:spPr>
                <a:xfrm>
                  <a:off x="6212023" y="5468323"/>
                  <a:ext cx="252277" cy="346527"/>
                </a:xfrm>
                <a:prstGeom prst="rect">
                  <a:avLst/>
                </a:prstGeom>
                <a:solidFill>
                  <a:srgbClr val="008000">
                    <a:alpha val="70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Rectangle 10"/>
                <p:cNvSpPr/>
                <p:nvPr/>
              </p:nvSpPr>
              <p:spPr>
                <a:xfrm>
                  <a:off x="5511800" y="5022850"/>
                  <a:ext cx="252277" cy="34652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Rectangle 112"/>
                <p:cNvSpPr/>
                <p:nvPr/>
              </p:nvSpPr>
              <p:spPr>
                <a:xfrm>
                  <a:off x="5864871" y="5022850"/>
                  <a:ext cx="252277" cy="346527"/>
                </a:xfrm>
                <a:prstGeom prst="rect">
                  <a:avLst/>
                </a:prstGeom>
                <a:solidFill>
                  <a:srgbClr val="FFFF00">
                    <a:alpha val="70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Rectangle 120"/>
                <p:cNvSpPr/>
                <p:nvPr/>
              </p:nvSpPr>
              <p:spPr>
                <a:xfrm>
                  <a:off x="6212023" y="5022850"/>
                  <a:ext cx="252277" cy="346527"/>
                </a:xfrm>
                <a:prstGeom prst="rect">
                  <a:avLst/>
                </a:prstGeom>
                <a:solidFill>
                  <a:srgbClr val="008000">
                    <a:alpha val="70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7016186" y="3276600"/>
            <a:ext cx="1137210" cy="3007955"/>
            <a:chOff x="7427727" y="3352800"/>
            <a:chExt cx="1310061" cy="3465155"/>
          </a:xfrm>
        </p:grpSpPr>
        <p:pic>
          <p:nvPicPr>
            <p:cNvPr id="14" name="Picture 13" descr="011_proximity_label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15510" y="3352800"/>
              <a:ext cx="1222278" cy="2959100"/>
            </a:xfrm>
            <a:prstGeom prst="rect">
              <a:avLst/>
            </a:prstGeom>
          </p:spPr>
        </p:pic>
        <p:sp>
          <p:nvSpPr>
            <p:cNvPr id="76" name="Rectangle 15"/>
            <p:cNvSpPr/>
            <p:nvPr/>
          </p:nvSpPr>
          <p:spPr>
            <a:xfrm>
              <a:off x="7427727" y="6356290"/>
              <a:ext cx="13000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Both</a:t>
              </a:r>
              <a:endParaRPr lang="zh-CN" alt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8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8229600" cy="88914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Computational framework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Abstraction of architectural drawings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>Contributions</a:t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2667000"/>
            <a:ext cx="5305200" cy="3744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2667000"/>
            <a:ext cx="5305200" cy="37448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2667000"/>
            <a:ext cx="5305200" cy="37448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2667000"/>
            <a:ext cx="5305200" cy="3744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2667000"/>
            <a:ext cx="5305200" cy="37448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2667000"/>
            <a:ext cx="5305200" cy="37448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2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Related Work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8458200" cy="4927749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FFFFFF"/>
              </a:buClr>
            </a:pP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Qualitative and empirical </a:t>
            </a: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studies 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[Wertheimer 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1923]</a:t>
            </a:r>
          </a:p>
          <a:p>
            <a:pPr eaLnBrk="1" hangingPunct="1">
              <a:spcBef>
                <a:spcPts val="1800"/>
              </a:spcBef>
              <a:buClr>
                <a:srgbClr val="FFFFFF"/>
              </a:buClr>
            </a:pP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Quantification of  Gestalt principles </a:t>
            </a: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and </a:t>
            </a: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their </a:t>
            </a: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interactions</a:t>
            </a: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  [</a:t>
            </a:r>
            <a:r>
              <a:rPr lang="en-US" altLang="zh-CN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Desolneux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et al. 2002],  [Cao et al. 2007], </a:t>
            </a:r>
            <a:endParaRPr lang="en-US" altLang="zh-CN" sz="20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 [</a:t>
            </a:r>
            <a:r>
              <a:rPr lang="en-US" altLang="zh-CN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Kubovy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and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Van 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den Berg 2008]</a:t>
            </a:r>
          </a:p>
          <a:p>
            <a:pPr eaLnBrk="1" hangingPunct="1">
              <a:spcBef>
                <a:spcPts val="1800"/>
              </a:spcBef>
              <a:buClr>
                <a:srgbClr val="FFFFFF"/>
              </a:buClr>
            </a:pP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Perceptual </a:t>
            </a: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principle based </a:t>
            </a: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abstraction – No conjoining</a:t>
            </a: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  [</a:t>
            </a:r>
            <a:r>
              <a:rPr lang="en-US" altLang="zh-CN" sz="2000" dirty="0" err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DeCarlo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and </a:t>
            </a:r>
            <a:r>
              <a:rPr lang="en-US" altLang="zh-CN" sz="2000" dirty="0" err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Santella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2002], </a:t>
            </a: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 [</a:t>
            </a:r>
            <a:r>
              <a:rPr lang="en-US" altLang="zh-CN" sz="2000" dirty="0" err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Barla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et al. 2005;  2006], </a:t>
            </a: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  [</a:t>
            </a:r>
            <a:r>
              <a:rPr lang="en-US" altLang="zh-CN" sz="2000" dirty="0" err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et al. 2009] </a:t>
            </a:r>
            <a:endParaRPr lang="zh-CN" altLang="en-US" sz="20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97" y="1981199"/>
            <a:ext cx="3494053" cy="1306683"/>
          </a:xfrm>
          <a:prstGeom prst="rect">
            <a:avLst/>
          </a:prstGeom>
          <a:noFill/>
          <a:ln w="63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96" y="2985736"/>
            <a:ext cx="3494052" cy="1800927"/>
          </a:xfrm>
          <a:prstGeom prst="rect">
            <a:avLst/>
          </a:prstGeom>
          <a:ln w="63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96" y="3886200"/>
            <a:ext cx="3494053" cy="2360567"/>
          </a:xfrm>
          <a:prstGeom prst="rect">
            <a:avLst/>
          </a:prstGeom>
          <a:noFill/>
          <a:ln w="63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01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Related Work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8648700" cy="4927749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FFFFFF"/>
              </a:buClr>
            </a:pP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Stroke density based </a:t>
            </a: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simplification – structures are broken</a:t>
            </a:r>
            <a:endParaRPr lang="en-US" altLang="zh-CN" sz="24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[</a:t>
            </a:r>
            <a:r>
              <a:rPr lang="en-US" altLang="zh-CN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Grabli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et al. 2004], [</a:t>
            </a:r>
            <a:r>
              <a:rPr lang="en-US" altLang="zh-CN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Shesh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and Chen 2008] </a:t>
            </a:r>
          </a:p>
          <a:p>
            <a:pPr eaLnBrk="1" hangingPunct="1">
              <a:spcBef>
                <a:spcPts val="1800"/>
              </a:spcBef>
              <a:buClr>
                <a:srgbClr val="FFFFFF"/>
              </a:buClr>
            </a:pP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Building </a:t>
            </a: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representation – limited to regular patterns</a:t>
            </a:r>
            <a:endParaRPr lang="en-US" altLang="zh-CN" sz="24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[</a:t>
            </a:r>
            <a:r>
              <a:rPr lang="en-US" altLang="zh-CN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Loya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et al. 2008], [</a:t>
            </a:r>
            <a:r>
              <a:rPr lang="en-US" altLang="zh-CN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Adabala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et al. 2009] </a:t>
            </a:r>
            <a:endParaRPr lang="en-US" altLang="zh-CN" sz="20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eaLnBrk="1" hangingPunct="1">
              <a:spcBef>
                <a:spcPts val="1800"/>
              </a:spcBef>
              <a:buClr>
                <a:srgbClr val="FFFFFF"/>
              </a:buClr>
            </a:pP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Quantification and </a:t>
            </a: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interaction of Similarity &amp; </a:t>
            </a: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Proximity</a:t>
            </a: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>
                <a:solidFill>
                  <a:srgbClr val="FFFF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zh-CN" sz="2000" dirty="0" smtClean="0">
                <a:solidFill>
                  <a:srgbClr val="FFFF00"/>
                </a:solidFill>
                <a:latin typeface="Helvetica" pitchFamily="34" charset="0"/>
                <a:cs typeface="Helvetica" pitchFamily="34" charset="0"/>
              </a:rPr>
              <a:t>    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[</a:t>
            </a:r>
            <a:r>
              <a:rPr lang="en-US" altLang="zh-CN" sz="2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Kubovy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and van den Berg 2008]</a:t>
            </a:r>
            <a:endParaRPr lang="zh-CN" altLang="en-US" sz="2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eaLnBrk="1" hangingPunct="1">
              <a:buClr>
                <a:srgbClr val="FFFFFF"/>
              </a:buClr>
              <a:buNone/>
            </a:pPr>
            <a:r>
              <a:rPr lang="en-US" altLang="zh-CN" sz="2000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      Challenge</a:t>
            </a:r>
            <a:r>
              <a:rPr lang="en-US" altLang="zh-CN" sz="200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: interaction of multiple Gestalt principles</a:t>
            </a:r>
          </a:p>
          <a:p>
            <a:pPr marL="0" indent="0" eaLnBrk="1" hangingPunct="1">
              <a:buClr>
                <a:srgbClr val="FFFFFF"/>
              </a:buClr>
              <a:buNone/>
            </a:pPr>
            <a:endParaRPr lang="en-US" altLang="zh-CN" sz="2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273595"/>
            <a:ext cx="3733800" cy="2158409"/>
          </a:xfrm>
          <a:prstGeom prst="rect">
            <a:avLst/>
          </a:prstGeom>
          <a:noFill/>
          <a:ln w="63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733800" cy="2572588"/>
          </a:xfrm>
          <a:prstGeom prst="rect">
            <a:avLst/>
          </a:prstGeom>
          <a:noFill/>
          <a:ln w="63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80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Our Solution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9600" y="1383030"/>
            <a:ext cx="8229600" cy="235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Conjoining Gestalts </a:t>
            </a:r>
            <a:r>
              <a:rPr lang="zh-CN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↔</a:t>
            </a:r>
            <a:r>
              <a:rPr lang="zh-CN" altLang="en-US" sz="2400" dirty="0" smtClean="0">
                <a:solidFill>
                  <a:srgbClr val="FFFF00"/>
                </a:solidFill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Consistent segmentation </a:t>
            </a:r>
          </a:p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Subset of Gestalt principles</a:t>
            </a:r>
          </a:p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Our method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  <a:t>Energy minimization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  <a:t>Graph-cut solution </a:t>
            </a:r>
            <a:endParaRPr lang="en-US" altLang="zh-CN" sz="2400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endParaRPr lang="en-US" altLang="zh-CN" sz="2400" b="1" dirty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endParaRPr lang="en-US" altLang="zh-CN" sz="2400" b="1" dirty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endParaRPr lang="en-US" altLang="zh-CN" sz="2400" b="1" dirty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marL="457200" lvl="1" indent="0" eaLnBrk="1" hangingPunct="1">
              <a:buClr>
                <a:srgbClr val="FFFFFF"/>
              </a:buClr>
              <a:buNone/>
            </a:pPr>
            <a:endParaRPr lang="zh-CN" altLang="en-US" sz="2400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72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3072"/>
          <p:cNvGrpSpPr/>
          <p:nvPr/>
        </p:nvGrpSpPr>
        <p:grpSpPr>
          <a:xfrm>
            <a:off x="2133600" y="1407102"/>
            <a:ext cx="2438400" cy="4602525"/>
            <a:chOff x="2133600" y="1407102"/>
            <a:chExt cx="2438400" cy="4602525"/>
          </a:xfrm>
        </p:grpSpPr>
        <p:grpSp>
          <p:nvGrpSpPr>
            <p:cNvPr id="7" name="Group 6"/>
            <p:cNvGrpSpPr/>
            <p:nvPr/>
          </p:nvGrpSpPr>
          <p:grpSpPr>
            <a:xfrm>
              <a:off x="2313195" y="1407102"/>
              <a:ext cx="2258805" cy="4602525"/>
              <a:chOff x="2313195" y="1407102"/>
              <a:chExt cx="2258805" cy="4602525"/>
            </a:xfrm>
          </p:grpSpPr>
          <p:sp>
            <p:nvSpPr>
              <p:cNvPr id="22" name="Rectangle 12"/>
              <p:cNvSpPr/>
              <p:nvPr/>
            </p:nvSpPr>
            <p:spPr>
              <a:xfrm>
                <a:off x="2313195" y="5547962"/>
                <a:ext cx="22588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Initial groups</a:t>
                </a:r>
              </a:p>
            </p:txBody>
          </p:sp>
          <p:pic>
            <p:nvPicPr>
              <p:cNvPr id="42" name="Picture 41" descr="011_proximity_labels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9009" y="1407102"/>
                <a:ext cx="1303391" cy="3155469"/>
              </a:xfrm>
              <a:prstGeom prst="rect">
                <a:avLst/>
              </a:prstGeom>
            </p:spPr>
          </p:pic>
        </p:grpSp>
        <p:sp>
          <p:nvSpPr>
            <p:cNvPr id="3072" name="Right Arrow 3071"/>
            <p:cNvSpPr/>
            <p:nvPr/>
          </p:nvSpPr>
          <p:spPr>
            <a:xfrm>
              <a:off x="2133600" y="3276600"/>
              <a:ext cx="4572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Overview 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grpSp>
        <p:nvGrpSpPr>
          <p:cNvPr id="8" name="Group 7"/>
          <p:cNvGrpSpPr/>
          <p:nvPr/>
        </p:nvGrpSpPr>
        <p:grpSpPr>
          <a:xfrm>
            <a:off x="609600" y="1904539"/>
            <a:ext cx="1371600" cy="4105088"/>
            <a:chOff x="609600" y="1904539"/>
            <a:chExt cx="1371600" cy="4105088"/>
          </a:xfrm>
        </p:grpSpPr>
        <p:sp>
          <p:nvSpPr>
            <p:cNvPr id="18" name="Rectangle 6"/>
            <p:cNvSpPr/>
            <p:nvPr/>
          </p:nvSpPr>
          <p:spPr>
            <a:xfrm>
              <a:off x="855383" y="5547962"/>
              <a:ext cx="8869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nput</a:t>
              </a:r>
              <a:endParaRPr lang="zh-CN" alt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46" name="Picture 45" descr="01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9600" y="1904539"/>
              <a:ext cx="1371600" cy="3075685"/>
            </a:xfrm>
            <a:prstGeom prst="rect">
              <a:avLst/>
            </a:prstGeom>
          </p:spPr>
        </p:pic>
      </p:grpSp>
      <p:pic>
        <p:nvPicPr>
          <p:cNvPr id="23" name="Picture 22" descr="011_regularity_labels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5289"/>
          <a:stretch/>
        </p:blipFill>
        <p:spPr>
          <a:xfrm>
            <a:off x="3033902" y="2049260"/>
            <a:ext cx="1305090" cy="283162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326334" y="2899485"/>
            <a:ext cx="1371600" cy="2510715"/>
            <a:chOff x="5333998" y="3455213"/>
            <a:chExt cx="1286242" cy="2662724"/>
          </a:xfrm>
        </p:grpSpPr>
        <p:pic>
          <p:nvPicPr>
            <p:cNvPr id="27" name="Picture 26" descr="011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1" b="4131"/>
            <a:stretch/>
          </p:blipFill>
          <p:spPr>
            <a:xfrm>
              <a:off x="5333998" y="3455213"/>
              <a:ext cx="1286242" cy="2662724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5511800" y="3765550"/>
              <a:ext cx="952500" cy="2049300"/>
              <a:chOff x="5511801" y="3765543"/>
              <a:chExt cx="952502" cy="2049300"/>
            </a:xfrm>
          </p:grpSpPr>
          <p:sp>
            <p:nvSpPr>
              <p:cNvPr id="29" name="Rectangle 122"/>
              <p:cNvSpPr/>
              <p:nvPr/>
            </p:nvSpPr>
            <p:spPr>
              <a:xfrm>
                <a:off x="5511801" y="4211015"/>
                <a:ext cx="252277" cy="346526"/>
              </a:xfrm>
              <a:prstGeom prst="rect">
                <a:avLst/>
              </a:prstGeom>
              <a:solidFill>
                <a:srgbClr val="0070C0">
                  <a:alpha val="70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125"/>
              <p:cNvSpPr/>
              <p:nvPr/>
            </p:nvSpPr>
            <p:spPr>
              <a:xfrm>
                <a:off x="5864872" y="4211015"/>
                <a:ext cx="252277" cy="346526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126"/>
              <p:cNvSpPr/>
              <p:nvPr/>
            </p:nvSpPr>
            <p:spPr>
              <a:xfrm>
                <a:off x="6212024" y="4211015"/>
                <a:ext cx="252277" cy="346526"/>
              </a:xfrm>
              <a:prstGeom prst="rect">
                <a:avLst/>
              </a:prstGeom>
              <a:solidFill>
                <a:schemeClr val="accent6">
                  <a:alpha val="7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Rectangle 10"/>
              <p:cNvSpPr/>
              <p:nvPr/>
            </p:nvSpPr>
            <p:spPr>
              <a:xfrm>
                <a:off x="5511801" y="3765543"/>
                <a:ext cx="252277" cy="346526"/>
              </a:xfrm>
              <a:prstGeom prst="rect">
                <a:avLst/>
              </a:prstGeom>
              <a:solidFill>
                <a:srgbClr val="0070C0">
                  <a:alpha val="70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Rectangle 112"/>
              <p:cNvSpPr/>
              <p:nvPr/>
            </p:nvSpPr>
            <p:spPr>
              <a:xfrm>
                <a:off x="5864873" y="3765543"/>
                <a:ext cx="252277" cy="346526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Rectangle 120"/>
              <p:cNvSpPr/>
              <p:nvPr/>
            </p:nvSpPr>
            <p:spPr>
              <a:xfrm>
                <a:off x="6212024" y="3765543"/>
                <a:ext cx="252277" cy="346526"/>
              </a:xfrm>
              <a:prstGeom prst="rect">
                <a:avLst/>
              </a:prstGeom>
              <a:solidFill>
                <a:schemeClr val="accent6">
                  <a:alpha val="7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122"/>
              <p:cNvSpPr/>
              <p:nvPr/>
            </p:nvSpPr>
            <p:spPr>
              <a:xfrm>
                <a:off x="5511801" y="5468314"/>
                <a:ext cx="252277" cy="3465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7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125"/>
              <p:cNvSpPr/>
              <p:nvPr/>
            </p:nvSpPr>
            <p:spPr>
              <a:xfrm>
                <a:off x="5864872" y="5468314"/>
                <a:ext cx="252277" cy="346526"/>
              </a:xfrm>
              <a:prstGeom prst="rect">
                <a:avLst/>
              </a:prstGeom>
              <a:solidFill>
                <a:srgbClr val="FFFF00">
                  <a:alpha val="70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126"/>
              <p:cNvSpPr/>
              <p:nvPr/>
            </p:nvSpPr>
            <p:spPr>
              <a:xfrm>
                <a:off x="6212026" y="5468317"/>
                <a:ext cx="252277" cy="346526"/>
              </a:xfrm>
              <a:prstGeom prst="rect">
                <a:avLst/>
              </a:prstGeom>
              <a:solidFill>
                <a:srgbClr val="008000">
                  <a:alpha val="70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Rectangle 10"/>
              <p:cNvSpPr/>
              <p:nvPr/>
            </p:nvSpPr>
            <p:spPr>
              <a:xfrm>
                <a:off x="5511802" y="5022844"/>
                <a:ext cx="252277" cy="3465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7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Rectangle 112"/>
              <p:cNvSpPr/>
              <p:nvPr/>
            </p:nvSpPr>
            <p:spPr>
              <a:xfrm>
                <a:off x="5864872" y="5022843"/>
                <a:ext cx="252277" cy="346526"/>
              </a:xfrm>
              <a:prstGeom prst="rect">
                <a:avLst/>
              </a:prstGeom>
              <a:solidFill>
                <a:srgbClr val="FFFF00">
                  <a:alpha val="70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Rectangle 120"/>
              <p:cNvSpPr/>
              <p:nvPr/>
            </p:nvSpPr>
            <p:spPr>
              <a:xfrm>
                <a:off x="6212023" y="5022850"/>
                <a:ext cx="252277" cy="346526"/>
              </a:xfrm>
              <a:prstGeom prst="rect">
                <a:avLst/>
              </a:prstGeom>
              <a:solidFill>
                <a:srgbClr val="008000">
                  <a:alpha val="70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75" name="Group 3074"/>
          <p:cNvGrpSpPr/>
          <p:nvPr/>
        </p:nvGrpSpPr>
        <p:grpSpPr>
          <a:xfrm>
            <a:off x="4724400" y="2072388"/>
            <a:ext cx="2514600" cy="3937239"/>
            <a:chOff x="4724400" y="2072388"/>
            <a:chExt cx="2514600" cy="3937239"/>
          </a:xfrm>
        </p:grpSpPr>
        <p:grpSp>
          <p:nvGrpSpPr>
            <p:cNvPr id="6" name="Group 5"/>
            <p:cNvGrpSpPr/>
            <p:nvPr/>
          </p:nvGrpSpPr>
          <p:grpSpPr>
            <a:xfrm>
              <a:off x="4724400" y="2072388"/>
              <a:ext cx="2514600" cy="3937239"/>
              <a:chOff x="4724400" y="2072388"/>
              <a:chExt cx="2514600" cy="3937239"/>
            </a:xfrm>
          </p:grpSpPr>
          <p:sp>
            <p:nvSpPr>
              <p:cNvPr id="25" name="Rectangle 15"/>
              <p:cNvSpPr/>
              <p:nvPr/>
            </p:nvSpPr>
            <p:spPr>
              <a:xfrm>
                <a:off x="4724400" y="5547962"/>
                <a:ext cx="2514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Optimal groups</a:t>
                </a:r>
                <a:endParaRPr lang="zh-CN" altLang="en-US" sz="2400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60" name="Picture 59" descr="011_regularity_labels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46" b="6525"/>
              <a:stretch/>
            </p:blipFill>
            <p:spPr>
              <a:xfrm>
                <a:off x="5319902" y="2072388"/>
                <a:ext cx="1305090" cy="2792624"/>
              </a:xfrm>
              <a:prstGeom prst="rect">
                <a:avLst/>
              </a:prstGeom>
            </p:spPr>
          </p:pic>
        </p:grpSp>
        <p:sp>
          <p:nvSpPr>
            <p:cNvPr id="66" name="Right Arrow 65"/>
            <p:cNvSpPr/>
            <p:nvPr/>
          </p:nvSpPr>
          <p:spPr>
            <a:xfrm>
              <a:off x="4800600" y="3276600"/>
              <a:ext cx="4572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6781800" y="2072389"/>
            <a:ext cx="2209800" cy="3937238"/>
            <a:chOff x="6781800" y="2072389"/>
            <a:chExt cx="2209800" cy="3937238"/>
          </a:xfrm>
        </p:grpSpPr>
        <p:grpSp>
          <p:nvGrpSpPr>
            <p:cNvPr id="5" name="Group 4"/>
            <p:cNvGrpSpPr/>
            <p:nvPr/>
          </p:nvGrpSpPr>
          <p:grpSpPr>
            <a:xfrm>
              <a:off x="7239000" y="2072389"/>
              <a:ext cx="1752600" cy="3937238"/>
              <a:chOff x="7239000" y="2072389"/>
              <a:chExt cx="1752600" cy="3937238"/>
            </a:xfrm>
          </p:grpSpPr>
          <p:sp>
            <p:nvSpPr>
              <p:cNvPr id="43" name="Rectangle 15"/>
              <p:cNvSpPr/>
              <p:nvPr/>
            </p:nvSpPr>
            <p:spPr>
              <a:xfrm>
                <a:off x="7239000" y="5547962"/>
                <a:ext cx="1752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Abstraction</a:t>
                </a:r>
                <a:endParaRPr lang="zh-CN" altLang="en-US" sz="2400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4" t="4167" r="24649" b="2604"/>
              <a:stretch/>
            </p:blipFill>
            <p:spPr>
              <a:xfrm>
                <a:off x="7446694" y="2072389"/>
                <a:ext cx="1341706" cy="2792623"/>
              </a:xfrm>
              <a:prstGeom prst="rect">
                <a:avLst/>
              </a:prstGeom>
            </p:spPr>
          </p:pic>
        </p:grpSp>
        <p:sp>
          <p:nvSpPr>
            <p:cNvPr id="68" name="Right Arrow 67"/>
            <p:cNvSpPr/>
            <p:nvPr/>
          </p:nvSpPr>
          <p:spPr>
            <a:xfrm>
              <a:off x="6781800" y="3276600"/>
              <a:ext cx="4572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7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00189"/>
            <a:ext cx="6629400" cy="4630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1371600"/>
            <a:ext cx="7010400" cy="4953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Proximity </a:t>
            </a:r>
            <a:r>
              <a:rPr lang="en-US" altLang="zh-CN" sz="3200" b="1" dirty="0">
                <a:solidFill>
                  <a:srgbClr val="FFFF00"/>
                </a:solidFill>
                <a:latin typeface="Helvetica" pitchFamily="34" charset="0"/>
              </a:rPr>
              <a:t>Graph </a:t>
            </a:r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Structure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0299" y="3001431"/>
            <a:ext cx="42757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0768"/>
            <a:ext cx="2644840" cy="26006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9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Proximity </a:t>
            </a:r>
            <a:r>
              <a:rPr lang="en-US" altLang="zh-CN" sz="3200" b="1" dirty="0">
                <a:solidFill>
                  <a:srgbClr val="FFFF00"/>
                </a:solidFill>
                <a:latin typeface="Helvetica" pitchFamily="34" charset="0"/>
              </a:rPr>
              <a:t>Graph </a:t>
            </a:r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Structure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609600" y="1371601"/>
            <a:ext cx="8382000" cy="12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Spatial relation graph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Element → node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Connect neighbors by edges</a:t>
            </a:r>
            <a:endParaRPr lang="en-US" altLang="zh-CN" sz="2400" dirty="0">
              <a:solidFill>
                <a:srgbClr val="FFFFFF"/>
              </a:solidFill>
              <a:latin typeface="Helvetica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3478115" y="3535320"/>
            <a:ext cx="1968440" cy="2272447"/>
            <a:chOff x="3478115" y="3230520"/>
            <a:chExt cx="1968440" cy="2272447"/>
          </a:xfrm>
        </p:grpSpPr>
        <p:cxnSp>
          <p:nvCxnSpPr>
            <p:cNvPr id="56" name="Straight Connector 113"/>
            <p:cNvCxnSpPr/>
            <p:nvPr/>
          </p:nvCxnSpPr>
          <p:spPr>
            <a:xfrm>
              <a:off x="4376880" y="3424570"/>
              <a:ext cx="0" cy="61093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14"/>
            <p:cNvCxnSpPr/>
            <p:nvPr/>
          </p:nvCxnSpPr>
          <p:spPr>
            <a:xfrm>
              <a:off x="4920681" y="3424570"/>
              <a:ext cx="0" cy="61093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115"/>
            <p:cNvCxnSpPr/>
            <p:nvPr/>
          </p:nvCxnSpPr>
          <p:spPr>
            <a:xfrm>
              <a:off x="5446555" y="3424272"/>
              <a:ext cx="0" cy="61093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16"/>
            <p:cNvCxnSpPr/>
            <p:nvPr/>
          </p:nvCxnSpPr>
          <p:spPr>
            <a:xfrm>
              <a:off x="4412735" y="3392299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117"/>
            <p:cNvCxnSpPr/>
            <p:nvPr/>
          </p:nvCxnSpPr>
          <p:spPr>
            <a:xfrm>
              <a:off x="4956536" y="3392299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118"/>
            <p:cNvCxnSpPr/>
            <p:nvPr/>
          </p:nvCxnSpPr>
          <p:spPr>
            <a:xfrm>
              <a:off x="4412735" y="4071354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19"/>
            <p:cNvCxnSpPr/>
            <p:nvPr/>
          </p:nvCxnSpPr>
          <p:spPr>
            <a:xfrm>
              <a:off x="4956536" y="4071354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23"/>
            <p:cNvCxnSpPr/>
            <p:nvPr/>
          </p:nvCxnSpPr>
          <p:spPr>
            <a:xfrm>
              <a:off x="4412735" y="5309146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24"/>
            <p:cNvCxnSpPr/>
            <p:nvPr/>
          </p:nvCxnSpPr>
          <p:spPr>
            <a:xfrm>
              <a:off x="4956536" y="5309146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130"/>
            <p:cNvCxnSpPr/>
            <p:nvPr/>
          </p:nvCxnSpPr>
          <p:spPr>
            <a:xfrm>
              <a:off x="3478115" y="3244497"/>
              <a:ext cx="0" cy="18365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31"/>
            <p:cNvCxnSpPr/>
            <p:nvPr/>
          </p:nvCxnSpPr>
          <p:spPr>
            <a:xfrm>
              <a:off x="3478115" y="3477705"/>
              <a:ext cx="0" cy="18365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132"/>
            <p:cNvCxnSpPr/>
            <p:nvPr/>
          </p:nvCxnSpPr>
          <p:spPr>
            <a:xfrm>
              <a:off x="3478115" y="3733322"/>
              <a:ext cx="0" cy="18365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133"/>
            <p:cNvCxnSpPr/>
            <p:nvPr/>
          </p:nvCxnSpPr>
          <p:spPr>
            <a:xfrm>
              <a:off x="3478115" y="3962395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134"/>
            <p:cNvCxnSpPr/>
            <p:nvPr/>
          </p:nvCxnSpPr>
          <p:spPr>
            <a:xfrm>
              <a:off x="3478115" y="4232610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135"/>
            <p:cNvCxnSpPr/>
            <p:nvPr/>
          </p:nvCxnSpPr>
          <p:spPr>
            <a:xfrm>
              <a:off x="3478115" y="4499710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136"/>
            <p:cNvCxnSpPr/>
            <p:nvPr/>
          </p:nvCxnSpPr>
          <p:spPr>
            <a:xfrm>
              <a:off x="3478115" y="4736862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37"/>
            <p:cNvCxnSpPr/>
            <p:nvPr/>
          </p:nvCxnSpPr>
          <p:spPr>
            <a:xfrm>
              <a:off x="3478115" y="5010449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138"/>
            <p:cNvCxnSpPr/>
            <p:nvPr/>
          </p:nvCxnSpPr>
          <p:spPr>
            <a:xfrm>
              <a:off x="3478115" y="5265816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53"/>
            <p:cNvCxnSpPr/>
            <p:nvPr/>
          </p:nvCxnSpPr>
          <p:spPr>
            <a:xfrm flipH="1">
              <a:off x="5445359" y="4086492"/>
              <a:ext cx="1195" cy="118321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54"/>
            <p:cNvCxnSpPr/>
            <p:nvPr/>
          </p:nvCxnSpPr>
          <p:spPr>
            <a:xfrm flipH="1">
              <a:off x="4920681" y="4088387"/>
              <a:ext cx="1195" cy="118321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55"/>
            <p:cNvCxnSpPr/>
            <p:nvPr/>
          </p:nvCxnSpPr>
          <p:spPr>
            <a:xfrm flipH="1">
              <a:off x="4374490" y="4087083"/>
              <a:ext cx="1195" cy="118321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12"/>
            <p:cNvCxnSpPr/>
            <p:nvPr/>
          </p:nvCxnSpPr>
          <p:spPr>
            <a:xfrm flipH="1">
              <a:off x="3512776" y="3398838"/>
              <a:ext cx="824079" cy="5119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13"/>
            <p:cNvCxnSpPr/>
            <p:nvPr/>
          </p:nvCxnSpPr>
          <p:spPr>
            <a:xfrm flipH="1" flipV="1">
              <a:off x="3512774" y="3954731"/>
              <a:ext cx="828930" cy="11712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14"/>
            <p:cNvCxnSpPr/>
            <p:nvPr/>
          </p:nvCxnSpPr>
          <p:spPr>
            <a:xfrm flipH="1" flipV="1">
              <a:off x="3512776" y="3230520"/>
              <a:ext cx="831353" cy="16772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15"/>
            <p:cNvCxnSpPr/>
            <p:nvPr/>
          </p:nvCxnSpPr>
          <p:spPr>
            <a:xfrm flipH="1">
              <a:off x="3512775" y="4079388"/>
              <a:ext cx="824083" cy="14351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8"/>
            <p:cNvCxnSpPr/>
            <p:nvPr/>
          </p:nvCxnSpPr>
          <p:spPr>
            <a:xfrm flipH="1">
              <a:off x="3512775" y="5300182"/>
              <a:ext cx="826504" cy="20119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10"/>
            <p:cNvCxnSpPr/>
            <p:nvPr/>
          </p:nvCxnSpPr>
          <p:spPr>
            <a:xfrm flipH="1" flipV="1">
              <a:off x="3512774" y="5244015"/>
              <a:ext cx="833778" cy="5557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441065" y="3489938"/>
            <a:ext cx="2040149" cy="2352091"/>
            <a:chOff x="3441065" y="3185138"/>
            <a:chExt cx="2040149" cy="2352091"/>
          </a:xfrm>
        </p:grpSpPr>
        <p:sp>
          <p:nvSpPr>
            <p:cNvPr id="84" name="Oval 165"/>
            <p:cNvSpPr/>
            <p:nvPr/>
          </p:nvSpPr>
          <p:spPr>
            <a:xfrm>
              <a:off x="4339830" y="3352860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Oval 166"/>
            <p:cNvSpPr/>
            <p:nvPr/>
          </p:nvSpPr>
          <p:spPr>
            <a:xfrm>
              <a:off x="4883631" y="3352860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Oval 167"/>
            <p:cNvSpPr/>
            <p:nvPr/>
          </p:nvSpPr>
          <p:spPr>
            <a:xfrm>
              <a:off x="4339830" y="4031915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Oval 168"/>
            <p:cNvSpPr/>
            <p:nvPr/>
          </p:nvSpPr>
          <p:spPr>
            <a:xfrm>
              <a:off x="4883631" y="4031915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Oval 169"/>
            <p:cNvSpPr/>
            <p:nvPr/>
          </p:nvSpPr>
          <p:spPr>
            <a:xfrm>
              <a:off x="5409504" y="3352860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Oval 170"/>
            <p:cNvSpPr/>
            <p:nvPr/>
          </p:nvSpPr>
          <p:spPr>
            <a:xfrm>
              <a:off x="5409504" y="4031915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Oval 171"/>
            <p:cNvSpPr/>
            <p:nvPr/>
          </p:nvSpPr>
          <p:spPr>
            <a:xfrm>
              <a:off x="4883631" y="5269707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Oval 173"/>
            <p:cNvSpPr/>
            <p:nvPr/>
          </p:nvSpPr>
          <p:spPr>
            <a:xfrm>
              <a:off x="5409504" y="5269707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Oval 182"/>
            <p:cNvSpPr/>
            <p:nvPr/>
          </p:nvSpPr>
          <p:spPr>
            <a:xfrm>
              <a:off x="3441065" y="5465519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Oval 183"/>
            <p:cNvSpPr/>
            <p:nvPr/>
          </p:nvSpPr>
          <p:spPr>
            <a:xfrm>
              <a:off x="3441065" y="5210151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Oval 184"/>
            <p:cNvSpPr/>
            <p:nvPr/>
          </p:nvSpPr>
          <p:spPr>
            <a:xfrm>
              <a:off x="3441065" y="4954784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Oval 185"/>
            <p:cNvSpPr/>
            <p:nvPr/>
          </p:nvSpPr>
          <p:spPr>
            <a:xfrm>
              <a:off x="3441065" y="4697422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Oval 186"/>
            <p:cNvSpPr/>
            <p:nvPr/>
          </p:nvSpPr>
          <p:spPr>
            <a:xfrm>
              <a:off x="3441065" y="4432892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Oval 187"/>
            <p:cNvSpPr/>
            <p:nvPr/>
          </p:nvSpPr>
          <p:spPr>
            <a:xfrm>
              <a:off x="3441065" y="4177525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Oval 188"/>
            <p:cNvSpPr/>
            <p:nvPr/>
          </p:nvSpPr>
          <p:spPr>
            <a:xfrm>
              <a:off x="3441065" y="3915386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Oval 189"/>
            <p:cNvSpPr/>
            <p:nvPr/>
          </p:nvSpPr>
          <p:spPr>
            <a:xfrm>
              <a:off x="3441065" y="3660018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Oval 190"/>
            <p:cNvSpPr/>
            <p:nvPr/>
          </p:nvSpPr>
          <p:spPr>
            <a:xfrm>
              <a:off x="3441065" y="3404651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Oval 191"/>
            <p:cNvSpPr/>
            <p:nvPr/>
          </p:nvSpPr>
          <p:spPr>
            <a:xfrm>
              <a:off x="3441065" y="3185138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Oval 206"/>
            <p:cNvSpPr/>
            <p:nvPr/>
          </p:nvSpPr>
          <p:spPr>
            <a:xfrm>
              <a:off x="4339830" y="5269707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>
                <a:solidFill>
                  <a:srgbClr val="FFFF00"/>
                </a:solidFill>
                <a:latin typeface="Helvetica" pitchFamily="34" charset="0"/>
              </a:rPr>
              <a:t>Abstraction of Architectural </a:t>
            </a:r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Drawings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82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609600" y="1371601"/>
            <a:ext cx="541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Initial groups → labels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41065" y="3489938"/>
            <a:ext cx="2040149" cy="2352091"/>
            <a:chOff x="3441065" y="3489938"/>
            <a:chExt cx="2040149" cy="2352091"/>
          </a:xfrm>
        </p:grpSpPr>
        <p:grpSp>
          <p:nvGrpSpPr>
            <p:cNvPr id="102" name="Group 101"/>
            <p:cNvGrpSpPr/>
            <p:nvPr/>
          </p:nvGrpSpPr>
          <p:grpSpPr>
            <a:xfrm>
              <a:off x="3478115" y="3535320"/>
              <a:ext cx="1968440" cy="2272447"/>
              <a:chOff x="3478115" y="3230520"/>
              <a:chExt cx="1968440" cy="2272447"/>
            </a:xfrm>
          </p:grpSpPr>
          <p:cxnSp>
            <p:nvCxnSpPr>
              <p:cNvPr id="103" name="Straight Connector 113"/>
              <p:cNvCxnSpPr/>
              <p:nvPr/>
            </p:nvCxnSpPr>
            <p:spPr>
              <a:xfrm>
                <a:off x="4376880" y="3424570"/>
                <a:ext cx="0" cy="61093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14"/>
              <p:cNvCxnSpPr/>
              <p:nvPr/>
            </p:nvCxnSpPr>
            <p:spPr>
              <a:xfrm>
                <a:off x="4920681" y="3424570"/>
                <a:ext cx="0" cy="61093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15"/>
              <p:cNvCxnSpPr/>
              <p:nvPr/>
            </p:nvCxnSpPr>
            <p:spPr>
              <a:xfrm>
                <a:off x="5446555" y="3424272"/>
                <a:ext cx="0" cy="61093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16"/>
              <p:cNvCxnSpPr/>
              <p:nvPr/>
            </p:nvCxnSpPr>
            <p:spPr>
              <a:xfrm>
                <a:off x="4412735" y="3392299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17"/>
              <p:cNvCxnSpPr/>
              <p:nvPr/>
            </p:nvCxnSpPr>
            <p:spPr>
              <a:xfrm>
                <a:off x="4956536" y="3392299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18"/>
              <p:cNvCxnSpPr/>
              <p:nvPr/>
            </p:nvCxnSpPr>
            <p:spPr>
              <a:xfrm>
                <a:off x="4412735" y="4071354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19"/>
              <p:cNvCxnSpPr/>
              <p:nvPr/>
            </p:nvCxnSpPr>
            <p:spPr>
              <a:xfrm>
                <a:off x="4956536" y="4071354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23"/>
              <p:cNvCxnSpPr/>
              <p:nvPr/>
            </p:nvCxnSpPr>
            <p:spPr>
              <a:xfrm>
                <a:off x="4412735" y="5309146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24"/>
              <p:cNvCxnSpPr/>
              <p:nvPr/>
            </p:nvCxnSpPr>
            <p:spPr>
              <a:xfrm>
                <a:off x="4956536" y="5309146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30"/>
              <p:cNvCxnSpPr/>
              <p:nvPr/>
            </p:nvCxnSpPr>
            <p:spPr>
              <a:xfrm>
                <a:off x="3478115" y="3244497"/>
                <a:ext cx="0" cy="18365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31"/>
              <p:cNvCxnSpPr/>
              <p:nvPr/>
            </p:nvCxnSpPr>
            <p:spPr>
              <a:xfrm>
                <a:off x="3478115" y="3477705"/>
                <a:ext cx="0" cy="18365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32"/>
              <p:cNvCxnSpPr/>
              <p:nvPr/>
            </p:nvCxnSpPr>
            <p:spPr>
              <a:xfrm>
                <a:off x="3478115" y="3733322"/>
                <a:ext cx="0" cy="18365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33"/>
              <p:cNvCxnSpPr/>
              <p:nvPr/>
            </p:nvCxnSpPr>
            <p:spPr>
              <a:xfrm>
                <a:off x="3478115" y="3962395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34"/>
              <p:cNvCxnSpPr/>
              <p:nvPr/>
            </p:nvCxnSpPr>
            <p:spPr>
              <a:xfrm>
                <a:off x="3478115" y="4232610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35"/>
              <p:cNvCxnSpPr/>
              <p:nvPr/>
            </p:nvCxnSpPr>
            <p:spPr>
              <a:xfrm>
                <a:off x="3478115" y="4499710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36"/>
              <p:cNvCxnSpPr/>
              <p:nvPr/>
            </p:nvCxnSpPr>
            <p:spPr>
              <a:xfrm>
                <a:off x="3478115" y="4736862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37"/>
              <p:cNvCxnSpPr/>
              <p:nvPr/>
            </p:nvCxnSpPr>
            <p:spPr>
              <a:xfrm>
                <a:off x="3478115" y="5010449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38"/>
              <p:cNvCxnSpPr/>
              <p:nvPr/>
            </p:nvCxnSpPr>
            <p:spPr>
              <a:xfrm>
                <a:off x="3478115" y="5265816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53"/>
              <p:cNvCxnSpPr/>
              <p:nvPr/>
            </p:nvCxnSpPr>
            <p:spPr>
              <a:xfrm flipH="1">
                <a:off x="5445359" y="4086492"/>
                <a:ext cx="1195" cy="118321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54"/>
              <p:cNvCxnSpPr/>
              <p:nvPr/>
            </p:nvCxnSpPr>
            <p:spPr>
              <a:xfrm flipH="1">
                <a:off x="4920681" y="4088387"/>
                <a:ext cx="1195" cy="118321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55"/>
              <p:cNvCxnSpPr/>
              <p:nvPr/>
            </p:nvCxnSpPr>
            <p:spPr>
              <a:xfrm flipH="1">
                <a:off x="4374490" y="4087083"/>
                <a:ext cx="1195" cy="118321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212"/>
              <p:cNvCxnSpPr/>
              <p:nvPr/>
            </p:nvCxnSpPr>
            <p:spPr>
              <a:xfrm flipH="1">
                <a:off x="3512776" y="3398838"/>
                <a:ext cx="824079" cy="51195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213"/>
              <p:cNvCxnSpPr/>
              <p:nvPr/>
            </p:nvCxnSpPr>
            <p:spPr>
              <a:xfrm flipH="1" flipV="1">
                <a:off x="3512774" y="3954731"/>
                <a:ext cx="828930" cy="117125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214"/>
              <p:cNvCxnSpPr/>
              <p:nvPr/>
            </p:nvCxnSpPr>
            <p:spPr>
              <a:xfrm flipH="1" flipV="1">
                <a:off x="3512776" y="3230520"/>
                <a:ext cx="831353" cy="16772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15"/>
              <p:cNvCxnSpPr/>
              <p:nvPr/>
            </p:nvCxnSpPr>
            <p:spPr>
              <a:xfrm flipH="1">
                <a:off x="3512775" y="4079388"/>
                <a:ext cx="824083" cy="143517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08"/>
              <p:cNvCxnSpPr/>
              <p:nvPr/>
            </p:nvCxnSpPr>
            <p:spPr>
              <a:xfrm flipH="1">
                <a:off x="3512775" y="5300182"/>
                <a:ext cx="826504" cy="20119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10"/>
              <p:cNvCxnSpPr/>
              <p:nvPr/>
            </p:nvCxnSpPr>
            <p:spPr>
              <a:xfrm flipH="1" flipV="1">
                <a:off x="3512774" y="5244015"/>
                <a:ext cx="833778" cy="5557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3441065" y="3489938"/>
              <a:ext cx="2040149" cy="2352091"/>
              <a:chOff x="3441065" y="3185138"/>
              <a:chExt cx="2040149" cy="2352091"/>
            </a:xfrm>
          </p:grpSpPr>
          <p:sp>
            <p:nvSpPr>
              <p:cNvPr id="149" name="Oval 165"/>
              <p:cNvSpPr/>
              <p:nvPr/>
            </p:nvSpPr>
            <p:spPr>
              <a:xfrm>
                <a:off x="4339830" y="3352860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Oval 166"/>
              <p:cNvSpPr/>
              <p:nvPr/>
            </p:nvSpPr>
            <p:spPr>
              <a:xfrm>
                <a:off x="4883631" y="3352860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Oval 167"/>
              <p:cNvSpPr/>
              <p:nvPr/>
            </p:nvSpPr>
            <p:spPr>
              <a:xfrm>
                <a:off x="4339830" y="403191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Oval 168"/>
              <p:cNvSpPr/>
              <p:nvPr/>
            </p:nvSpPr>
            <p:spPr>
              <a:xfrm>
                <a:off x="4883631" y="403191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Oval 169"/>
              <p:cNvSpPr/>
              <p:nvPr/>
            </p:nvSpPr>
            <p:spPr>
              <a:xfrm>
                <a:off x="5409504" y="3352860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Oval 170"/>
              <p:cNvSpPr/>
              <p:nvPr/>
            </p:nvSpPr>
            <p:spPr>
              <a:xfrm>
                <a:off x="5409504" y="403191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Oval 171"/>
              <p:cNvSpPr/>
              <p:nvPr/>
            </p:nvSpPr>
            <p:spPr>
              <a:xfrm>
                <a:off x="4883631" y="5269707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Oval 173"/>
              <p:cNvSpPr/>
              <p:nvPr/>
            </p:nvSpPr>
            <p:spPr>
              <a:xfrm>
                <a:off x="5409504" y="5269707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Oval 182"/>
              <p:cNvSpPr/>
              <p:nvPr/>
            </p:nvSpPr>
            <p:spPr>
              <a:xfrm>
                <a:off x="3441065" y="5465519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Oval 183"/>
              <p:cNvSpPr/>
              <p:nvPr/>
            </p:nvSpPr>
            <p:spPr>
              <a:xfrm>
                <a:off x="3441065" y="5210151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Oval 184"/>
              <p:cNvSpPr/>
              <p:nvPr/>
            </p:nvSpPr>
            <p:spPr>
              <a:xfrm>
                <a:off x="3441065" y="4954784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Oval 185"/>
              <p:cNvSpPr/>
              <p:nvPr/>
            </p:nvSpPr>
            <p:spPr>
              <a:xfrm>
                <a:off x="3441065" y="4697422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Oval 186"/>
              <p:cNvSpPr/>
              <p:nvPr/>
            </p:nvSpPr>
            <p:spPr>
              <a:xfrm>
                <a:off x="3441065" y="4432892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Oval 187"/>
              <p:cNvSpPr/>
              <p:nvPr/>
            </p:nvSpPr>
            <p:spPr>
              <a:xfrm>
                <a:off x="3441065" y="417752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Oval 188"/>
              <p:cNvSpPr/>
              <p:nvPr/>
            </p:nvSpPr>
            <p:spPr>
              <a:xfrm>
                <a:off x="3441065" y="3915386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Oval 189"/>
              <p:cNvSpPr/>
              <p:nvPr/>
            </p:nvSpPr>
            <p:spPr>
              <a:xfrm>
                <a:off x="3441065" y="3660018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Oval 190"/>
              <p:cNvSpPr/>
              <p:nvPr/>
            </p:nvSpPr>
            <p:spPr>
              <a:xfrm>
                <a:off x="3441065" y="3404651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Oval 191"/>
              <p:cNvSpPr/>
              <p:nvPr/>
            </p:nvSpPr>
            <p:spPr>
              <a:xfrm>
                <a:off x="3441065" y="3185138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Oval 206"/>
              <p:cNvSpPr/>
              <p:nvPr/>
            </p:nvSpPr>
            <p:spPr>
              <a:xfrm>
                <a:off x="4339830" y="5269707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92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27" y="1830194"/>
            <a:ext cx="4318001" cy="51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157280" y="3455698"/>
            <a:ext cx="660939" cy="2416449"/>
            <a:chOff x="3157280" y="2405938"/>
            <a:chExt cx="660939" cy="2416449"/>
          </a:xfrm>
          <a:solidFill>
            <a:srgbClr val="92D050">
              <a:alpha val="70000"/>
            </a:srgbClr>
          </a:solidFill>
        </p:grpSpPr>
        <p:sp>
          <p:nvSpPr>
            <p:cNvPr id="9" name="Rectangle 8"/>
            <p:cNvSpPr/>
            <p:nvPr/>
          </p:nvSpPr>
          <p:spPr>
            <a:xfrm>
              <a:off x="3157280" y="2630125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157280" y="2880740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157280" y="240593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57280" y="3398324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157280" y="313187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157280" y="3656481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57280" y="391022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157280" y="4173679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157280" y="442769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57280" y="4678387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83857" y="3434431"/>
            <a:ext cx="1438510" cy="1208830"/>
            <a:chOff x="4183857" y="3434431"/>
            <a:chExt cx="1438510" cy="1208830"/>
          </a:xfrm>
        </p:grpSpPr>
        <p:grpSp>
          <p:nvGrpSpPr>
            <p:cNvPr id="122" name="Group 121"/>
            <p:cNvGrpSpPr/>
            <p:nvPr/>
          </p:nvGrpSpPr>
          <p:grpSpPr>
            <a:xfrm>
              <a:off x="4183857" y="4114357"/>
              <a:ext cx="1438510" cy="528904"/>
              <a:chOff x="4183857" y="2384671"/>
              <a:chExt cx="1438510" cy="528904"/>
            </a:xfrm>
            <a:solidFill>
              <a:srgbClr val="9A39C1"/>
            </a:solidFill>
          </p:grpSpPr>
          <p:sp>
            <p:nvSpPr>
              <p:cNvPr id="123" name="Rectangle 122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183857" y="3434431"/>
              <a:ext cx="1438510" cy="528904"/>
              <a:chOff x="4183857" y="2384671"/>
              <a:chExt cx="1438510" cy="528904"/>
            </a:xfrm>
            <a:solidFill>
              <a:srgbClr val="9A39C1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4183857" y="5340530"/>
            <a:ext cx="1438510" cy="528904"/>
            <a:chOff x="4183857" y="2384671"/>
            <a:chExt cx="1438510" cy="528904"/>
          </a:xfrm>
          <a:solidFill>
            <a:srgbClr val="4963E3">
              <a:alpha val="70000"/>
            </a:srgbClr>
          </a:solidFill>
        </p:grpSpPr>
        <p:sp>
          <p:nvSpPr>
            <p:cNvPr id="129" name="Rectangle 128"/>
            <p:cNvSpPr/>
            <p:nvPr/>
          </p:nvSpPr>
          <p:spPr>
            <a:xfrm>
              <a:off x="418385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717081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24136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609600" y="1371601"/>
            <a:ext cx="5410200" cy="11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Initial groups 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Proximity groups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441065" y="3489938"/>
            <a:ext cx="2040149" cy="2352091"/>
            <a:chOff x="3441065" y="3489938"/>
            <a:chExt cx="2040149" cy="2352091"/>
          </a:xfrm>
        </p:grpSpPr>
        <p:grpSp>
          <p:nvGrpSpPr>
            <p:cNvPr id="74" name="Group 73"/>
            <p:cNvGrpSpPr/>
            <p:nvPr/>
          </p:nvGrpSpPr>
          <p:grpSpPr>
            <a:xfrm>
              <a:off x="3478115" y="3535320"/>
              <a:ext cx="1968440" cy="2272447"/>
              <a:chOff x="3478115" y="3230520"/>
              <a:chExt cx="1968440" cy="2272447"/>
            </a:xfrm>
          </p:grpSpPr>
          <p:cxnSp>
            <p:nvCxnSpPr>
              <p:cNvPr id="120" name="Straight Connector 113"/>
              <p:cNvCxnSpPr/>
              <p:nvPr/>
            </p:nvCxnSpPr>
            <p:spPr>
              <a:xfrm>
                <a:off x="4376880" y="3424570"/>
                <a:ext cx="0" cy="61093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14"/>
              <p:cNvCxnSpPr/>
              <p:nvPr/>
            </p:nvCxnSpPr>
            <p:spPr>
              <a:xfrm>
                <a:off x="4920681" y="3424570"/>
                <a:ext cx="0" cy="61093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15"/>
              <p:cNvCxnSpPr/>
              <p:nvPr/>
            </p:nvCxnSpPr>
            <p:spPr>
              <a:xfrm>
                <a:off x="5446555" y="3424272"/>
                <a:ext cx="0" cy="61093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16"/>
              <p:cNvCxnSpPr/>
              <p:nvPr/>
            </p:nvCxnSpPr>
            <p:spPr>
              <a:xfrm>
                <a:off x="4412735" y="3392299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17"/>
              <p:cNvCxnSpPr/>
              <p:nvPr/>
            </p:nvCxnSpPr>
            <p:spPr>
              <a:xfrm>
                <a:off x="4956536" y="3392299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18"/>
              <p:cNvCxnSpPr/>
              <p:nvPr/>
            </p:nvCxnSpPr>
            <p:spPr>
              <a:xfrm>
                <a:off x="4412735" y="4071354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19"/>
              <p:cNvCxnSpPr/>
              <p:nvPr/>
            </p:nvCxnSpPr>
            <p:spPr>
              <a:xfrm>
                <a:off x="4956536" y="4071354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23"/>
              <p:cNvCxnSpPr/>
              <p:nvPr/>
            </p:nvCxnSpPr>
            <p:spPr>
              <a:xfrm>
                <a:off x="4412735" y="5309146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24"/>
              <p:cNvCxnSpPr/>
              <p:nvPr/>
            </p:nvCxnSpPr>
            <p:spPr>
              <a:xfrm>
                <a:off x="4956536" y="5309146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0"/>
              <p:cNvCxnSpPr/>
              <p:nvPr/>
            </p:nvCxnSpPr>
            <p:spPr>
              <a:xfrm>
                <a:off x="3478115" y="3244497"/>
                <a:ext cx="0" cy="18365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1"/>
              <p:cNvCxnSpPr/>
              <p:nvPr/>
            </p:nvCxnSpPr>
            <p:spPr>
              <a:xfrm>
                <a:off x="3478115" y="3477705"/>
                <a:ext cx="0" cy="18365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2"/>
              <p:cNvCxnSpPr/>
              <p:nvPr/>
            </p:nvCxnSpPr>
            <p:spPr>
              <a:xfrm>
                <a:off x="3478115" y="3733322"/>
                <a:ext cx="0" cy="18365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33"/>
              <p:cNvCxnSpPr/>
              <p:nvPr/>
            </p:nvCxnSpPr>
            <p:spPr>
              <a:xfrm>
                <a:off x="3478115" y="3962395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4"/>
              <p:cNvCxnSpPr/>
              <p:nvPr/>
            </p:nvCxnSpPr>
            <p:spPr>
              <a:xfrm>
                <a:off x="3478115" y="4232610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35"/>
              <p:cNvCxnSpPr/>
              <p:nvPr/>
            </p:nvCxnSpPr>
            <p:spPr>
              <a:xfrm>
                <a:off x="3478115" y="4499710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36"/>
              <p:cNvCxnSpPr/>
              <p:nvPr/>
            </p:nvCxnSpPr>
            <p:spPr>
              <a:xfrm>
                <a:off x="3478115" y="4736862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37"/>
              <p:cNvCxnSpPr/>
              <p:nvPr/>
            </p:nvCxnSpPr>
            <p:spPr>
              <a:xfrm>
                <a:off x="3478115" y="5010449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38"/>
              <p:cNvCxnSpPr/>
              <p:nvPr/>
            </p:nvCxnSpPr>
            <p:spPr>
              <a:xfrm>
                <a:off x="3478115" y="5265816"/>
                <a:ext cx="0" cy="237151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53"/>
              <p:cNvCxnSpPr/>
              <p:nvPr/>
            </p:nvCxnSpPr>
            <p:spPr>
              <a:xfrm flipH="1">
                <a:off x="5445359" y="4086492"/>
                <a:ext cx="1195" cy="118321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54"/>
              <p:cNvCxnSpPr/>
              <p:nvPr/>
            </p:nvCxnSpPr>
            <p:spPr>
              <a:xfrm flipH="1">
                <a:off x="4920681" y="4088387"/>
                <a:ext cx="1195" cy="118321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55"/>
              <p:cNvCxnSpPr/>
              <p:nvPr/>
            </p:nvCxnSpPr>
            <p:spPr>
              <a:xfrm flipH="1">
                <a:off x="4374490" y="4087083"/>
                <a:ext cx="1195" cy="118321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212"/>
              <p:cNvCxnSpPr/>
              <p:nvPr/>
            </p:nvCxnSpPr>
            <p:spPr>
              <a:xfrm flipH="1">
                <a:off x="3512776" y="3398838"/>
                <a:ext cx="824079" cy="51195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13"/>
              <p:cNvCxnSpPr/>
              <p:nvPr/>
            </p:nvCxnSpPr>
            <p:spPr>
              <a:xfrm flipH="1" flipV="1">
                <a:off x="3512774" y="3954731"/>
                <a:ext cx="828930" cy="117125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14"/>
              <p:cNvCxnSpPr/>
              <p:nvPr/>
            </p:nvCxnSpPr>
            <p:spPr>
              <a:xfrm flipH="1" flipV="1">
                <a:off x="3512776" y="3230520"/>
                <a:ext cx="831353" cy="16772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215"/>
              <p:cNvCxnSpPr/>
              <p:nvPr/>
            </p:nvCxnSpPr>
            <p:spPr>
              <a:xfrm flipH="1">
                <a:off x="3512775" y="4079388"/>
                <a:ext cx="824083" cy="143517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208"/>
              <p:cNvCxnSpPr/>
              <p:nvPr/>
            </p:nvCxnSpPr>
            <p:spPr>
              <a:xfrm flipH="1">
                <a:off x="3512775" y="5300182"/>
                <a:ext cx="826504" cy="20119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210"/>
              <p:cNvCxnSpPr/>
              <p:nvPr/>
            </p:nvCxnSpPr>
            <p:spPr>
              <a:xfrm flipH="1" flipV="1">
                <a:off x="3512774" y="5244015"/>
                <a:ext cx="833778" cy="5557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3441065" y="3489938"/>
              <a:ext cx="2040149" cy="2352091"/>
              <a:chOff x="3441065" y="3185138"/>
              <a:chExt cx="2040149" cy="2352091"/>
            </a:xfrm>
          </p:grpSpPr>
          <p:sp>
            <p:nvSpPr>
              <p:cNvPr id="76" name="Oval 165"/>
              <p:cNvSpPr/>
              <p:nvPr/>
            </p:nvSpPr>
            <p:spPr>
              <a:xfrm>
                <a:off x="4339830" y="3352860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Oval 166"/>
              <p:cNvSpPr/>
              <p:nvPr/>
            </p:nvSpPr>
            <p:spPr>
              <a:xfrm>
                <a:off x="4883631" y="3352860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Oval 167"/>
              <p:cNvSpPr/>
              <p:nvPr/>
            </p:nvSpPr>
            <p:spPr>
              <a:xfrm>
                <a:off x="4339830" y="403191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Oval 168"/>
              <p:cNvSpPr/>
              <p:nvPr/>
            </p:nvSpPr>
            <p:spPr>
              <a:xfrm>
                <a:off x="4883631" y="403191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Oval 169"/>
              <p:cNvSpPr/>
              <p:nvPr/>
            </p:nvSpPr>
            <p:spPr>
              <a:xfrm>
                <a:off x="5409504" y="3352860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Oval 170"/>
              <p:cNvSpPr/>
              <p:nvPr/>
            </p:nvSpPr>
            <p:spPr>
              <a:xfrm>
                <a:off x="5409504" y="403191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Oval 171"/>
              <p:cNvSpPr/>
              <p:nvPr/>
            </p:nvSpPr>
            <p:spPr>
              <a:xfrm>
                <a:off x="4883631" y="5269707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Oval 173"/>
              <p:cNvSpPr/>
              <p:nvPr/>
            </p:nvSpPr>
            <p:spPr>
              <a:xfrm>
                <a:off x="5409504" y="5269707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Oval 182"/>
              <p:cNvSpPr/>
              <p:nvPr/>
            </p:nvSpPr>
            <p:spPr>
              <a:xfrm>
                <a:off x="3441065" y="5465519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Oval 183"/>
              <p:cNvSpPr/>
              <p:nvPr/>
            </p:nvSpPr>
            <p:spPr>
              <a:xfrm>
                <a:off x="3441065" y="5210151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Oval 184"/>
              <p:cNvSpPr/>
              <p:nvPr/>
            </p:nvSpPr>
            <p:spPr>
              <a:xfrm>
                <a:off x="3441065" y="4954784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Oval 185"/>
              <p:cNvSpPr/>
              <p:nvPr/>
            </p:nvSpPr>
            <p:spPr>
              <a:xfrm>
                <a:off x="3441065" y="4697422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Oval 186"/>
              <p:cNvSpPr/>
              <p:nvPr/>
            </p:nvSpPr>
            <p:spPr>
              <a:xfrm>
                <a:off x="3441065" y="4432892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Oval 187"/>
              <p:cNvSpPr/>
              <p:nvPr/>
            </p:nvSpPr>
            <p:spPr>
              <a:xfrm>
                <a:off x="3441065" y="417752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Oval 188"/>
              <p:cNvSpPr/>
              <p:nvPr/>
            </p:nvSpPr>
            <p:spPr>
              <a:xfrm>
                <a:off x="3441065" y="3915386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Oval 189"/>
              <p:cNvSpPr/>
              <p:nvPr/>
            </p:nvSpPr>
            <p:spPr>
              <a:xfrm>
                <a:off x="3441065" y="3660018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Oval 190"/>
              <p:cNvSpPr/>
              <p:nvPr/>
            </p:nvSpPr>
            <p:spPr>
              <a:xfrm>
                <a:off x="3441065" y="3404651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Oval 191"/>
              <p:cNvSpPr/>
              <p:nvPr/>
            </p:nvSpPr>
            <p:spPr>
              <a:xfrm>
                <a:off x="3441065" y="3185138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Oval 206"/>
              <p:cNvSpPr/>
              <p:nvPr/>
            </p:nvSpPr>
            <p:spPr>
              <a:xfrm>
                <a:off x="4339830" y="5269707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286000" y="3193143"/>
            <a:ext cx="1658285" cy="2951387"/>
            <a:chOff x="2286000" y="3193143"/>
            <a:chExt cx="1658285" cy="2951387"/>
          </a:xfrm>
        </p:grpSpPr>
        <p:sp>
          <p:nvSpPr>
            <p:cNvPr id="15" name="Freeform 14"/>
            <p:cNvSpPr/>
            <p:nvPr/>
          </p:nvSpPr>
          <p:spPr>
            <a:xfrm>
              <a:off x="2743200" y="3193143"/>
              <a:ext cx="1201085" cy="2951387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95" name="Picture 9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15935"/>
              <a:ext cx="413068" cy="408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027710" y="5064623"/>
            <a:ext cx="2502017" cy="1209610"/>
            <a:chOff x="4027710" y="5064623"/>
            <a:chExt cx="2502017" cy="1209610"/>
          </a:xfrm>
        </p:grpSpPr>
        <p:sp>
          <p:nvSpPr>
            <p:cNvPr id="72" name="Freeform 71"/>
            <p:cNvSpPr/>
            <p:nvPr/>
          </p:nvSpPr>
          <p:spPr>
            <a:xfrm>
              <a:off x="4027710" y="5064623"/>
              <a:ext cx="1992089" cy="1209610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97" name="Picture 10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627" y="5431341"/>
              <a:ext cx="419100" cy="423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027710" y="2971800"/>
            <a:ext cx="2425932" cy="1853025"/>
            <a:chOff x="4027710" y="2971800"/>
            <a:chExt cx="2425932" cy="1853025"/>
          </a:xfrm>
        </p:grpSpPr>
        <p:sp>
          <p:nvSpPr>
            <p:cNvPr id="67" name="Freeform 66"/>
            <p:cNvSpPr/>
            <p:nvPr/>
          </p:nvSpPr>
          <p:spPr>
            <a:xfrm>
              <a:off x="4027710" y="2971800"/>
              <a:ext cx="1992089" cy="1853025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rgbClr val="9A39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98" name="Picture 1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108" y="3646563"/>
              <a:ext cx="429534" cy="429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39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7280" y="3455698"/>
            <a:ext cx="660939" cy="2416449"/>
            <a:chOff x="3157280" y="2405938"/>
            <a:chExt cx="660939" cy="241644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3157280" y="2630125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157280" y="2880740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157280" y="240593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57280" y="3398324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157280" y="313187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157280" y="3656481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57280" y="391022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157280" y="4173679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157280" y="442769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57280" y="4678387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83857" y="3434431"/>
            <a:ext cx="1438510" cy="2435003"/>
            <a:chOff x="4183857" y="3123893"/>
            <a:chExt cx="1438510" cy="2435003"/>
          </a:xfrm>
        </p:grpSpPr>
        <p:grpSp>
          <p:nvGrpSpPr>
            <p:cNvPr id="122" name="Group 121"/>
            <p:cNvGrpSpPr/>
            <p:nvPr/>
          </p:nvGrpSpPr>
          <p:grpSpPr>
            <a:xfrm>
              <a:off x="4183857" y="3803819"/>
              <a:ext cx="1438510" cy="528904"/>
              <a:chOff x="4183857" y="2384671"/>
              <a:chExt cx="1438510" cy="528904"/>
            </a:xfrm>
            <a:solidFill>
              <a:schemeClr val="accent5">
                <a:alpha val="70000"/>
              </a:schemeClr>
            </a:solidFill>
          </p:grpSpPr>
          <p:sp>
            <p:nvSpPr>
              <p:cNvPr id="123" name="Rectangle 122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183857" y="3123893"/>
              <a:ext cx="1438510" cy="528904"/>
              <a:chOff x="4183857" y="2384671"/>
              <a:chExt cx="1438510" cy="528904"/>
            </a:xfrm>
            <a:solidFill>
              <a:schemeClr val="accent5">
                <a:alpha val="70000"/>
              </a:scheme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183857" y="5029992"/>
              <a:ext cx="1438510" cy="528904"/>
              <a:chOff x="4183857" y="2384671"/>
              <a:chExt cx="1438510" cy="528904"/>
            </a:xfrm>
            <a:solidFill>
              <a:schemeClr val="accent5">
                <a:alpha val="70000"/>
              </a:schemeClr>
            </a:solidFill>
          </p:grpSpPr>
          <p:sp>
            <p:nvSpPr>
              <p:cNvPr id="129" name="Rectangle 128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75" y="1765852"/>
            <a:ext cx="4600225" cy="59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Content Placeholder 2"/>
          <p:cNvSpPr txBox="1">
            <a:spLocks/>
          </p:cNvSpPr>
          <p:nvPr/>
        </p:nvSpPr>
        <p:spPr bwMode="auto">
          <a:xfrm>
            <a:off x="609600" y="1371601"/>
            <a:ext cx="541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Initial groups 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Similarity groups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193143"/>
            <a:ext cx="1658285" cy="2951387"/>
            <a:chOff x="2286000" y="3193143"/>
            <a:chExt cx="1658285" cy="2951387"/>
          </a:xfrm>
        </p:grpSpPr>
        <p:sp>
          <p:nvSpPr>
            <p:cNvPr id="66" name="Freeform 65"/>
            <p:cNvSpPr/>
            <p:nvPr/>
          </p:nvSpPr>
          <p:spPr>
            <a:xfrm>
              <a:off x="2743200" y="3193143"/>
              <a:ext cx="1201085" cy="2951387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223" name="Picture 1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07800"/>
              <a:ext cx="42862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027710" y="3179824"/>
            <a:ext cx="2411190" cy="2984584"/>
            <a:chOff x="4027710" y="3179824"/>
            <a:chExt cx="2411190" cy="2984584"/>
          </a:xfrm>
        </p:grpSpPr>
        <p:sp>
          <p:nvSpPr>
            <p:cNvPr id="73" name="Freeform 72"/>
            <p:cNvSpPr/>
            <p:nvPr/>
          </p:nvSpPr>
          <p:spPr>
            <a:xfrm>
              <a:off x="4027710" y="3179824"/>
              <a:ext cx="1992089" cy="2984584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224" name="Picture 1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507800"/>
              <a:ext cx="41910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28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71" y="1828800"/>
            <a:ext cx="3369233" cy="4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871071" y="4102473"/>
                <a:ext cx="634058" cy="46615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71" y="4102473"/>
                <a:ext cx="634058" cy="466153"/>
              </a:xfrm>
              <a:prstGeom prst="rect">
                <a:avLst/>
              </a:prstGeom>
              <a:blipFill rotWithShape="1">
                <a:blip r:embed="rId7"/>
                <a:stretch>
                  <a:fillRect b="-91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157280" y="3455698"/>
            <a:ext cx="660939" cy="2416449"/>
            <a:chOff x="3157280" y="2405938"/>
            <a:chExt cx="660939" cy="2416449"/>
          </a:xfrm>
          <a:solidFill>
            <a:srgbClr val="33CCCC"/>
          </a:solidFill>
        </p:grpSpPr>
        <p:sp>
          <p:nvSpPr>
            <p:cNvPr id="9" name="Rectangle 8"/>
            <p:cNvSpPr/>
            <p:nvPr/>
          </p:nvSpPr>
          <p:spPr>
            <a:xfrm>
              <a:off x="3157280" y="2630125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157280" y="2880740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157280" y="240593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57280" y="3398324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157280" y="313187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157280" y="3656481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57280" y="391022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157280" y="4173679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157280" y="442769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57280" y="4678387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183857" y="4114357"/>
            <a:ext cx="1438510" cy="528904"/>
            <a:chOff x="4183857" y="2384671"/>
            <a:chExt cx="1438510" cy="528904"/>
          </a:xfrm>
          <a:solidFill>
            <a:srgbClr val="00B050">
              <a:alpha val="70000"/>
            </a:srgbClr>
          </a:solidFill>
        </p:grpSpPr>
        <p:sp>
          <p:nvSpPr>
            <p:cNvPr id="123" name="Rectangle 122"/>
            <p:cNvSpPr/>
            <p:nvPr/>
          </p:nvSpPr>
          <p:spPr>
            <a:xfrm>
              <a:off x="418385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717081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24136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83857" y="3434431"/>
            <a:ext cx="1438510" cy="528904"/>
            <a:chOff x="4183857" y="2384671"/>
            <a:chExt cx="1438510" cy="528904"/>
          </a:xfrm>
          <a:solidFill>
            <a:schemeClr val="accent6">
              <a:lumMod val="75000"/>
              <a:alpha val="7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418385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17081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24136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183857" y="5340530"/>
            <a:ext cx="1438510" cy="528904"/>
            <a:chOff x="4183857" y="2384671"/>
            <a:chExt cx="1438510" cy="528904"/>
          </a:xfrm>
          <a:solidFill>
            <a:schemeClr val="accent2">
              <a:lumMod val="75000"/>
              <a:alpha val="70000"/>
            </a:schemeClr>
          </a:solidFill>
        </p:grpSpPr>
        <p:sp>
          <p:nvSpPr>
            <p:cNvPr id="129" name="Rectangle 128"/>
            <p:cNvSpPr/>
            <p:nvPr/>
          </p:nvSpPr>
          <p:spPr>
            <a:xfrm>
              <a:off x="418385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717081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24136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41065" y="3489938"/>
            <a:ext cx="2040149" cy="2352091"/>
            <a:chOff x="3441065" y="2440178"/>
            <a:chExt cx="2040149" cy="2352091"/>
          </a:xfrm>
        </p:grpSpPr>
        <p:cxnSp>
          <p:nvCxnSpPr>
            <p:cNvPr id="114" name="Straight Connector 113"/>
            <p:cNvCxnSpPr>
              <a:endCxn id="168" idx="0"/>
            </p:cNvCxnSpPr>
            <p:nvPr/>
          </p:nvCxnSpPr>
          <p:spPr>
            <a:xfrm>
              <a:off x="4376880" y="2679610"/>
              <a:ext cx="0" cy="61093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920681" y="2679610"/>
              <a:ext cx="0" cy="61093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446555" y="2679312"/>
              <a:ext cx="0" cy="61093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endCxn id="167" idx="2"/>
            </p:cNvCxnSpPr>
            <p:nvPr/>
          </p:nvCxnSpPr>
          <p:spPr>
            <a:xfrm>
              <a:off x="4412735" y="2647339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56536" y="2647339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12735" y="3326394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956536" y="3326394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endCxn id="172" idx="2"/>
            </p:cNvCxnSpPr>
            <p:nvPr/>
          </p:nvCxnSpPr>
          <p:spPr>
            <a:xfrm>
              <a:off x="4412735" y="4564186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956536" y="4564186"/>
              <a:ext cx="47209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478115" y="2499537"/>
              <a:ext cx="0" cy="18365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478115" y="2732745"/>
              <a:ext cx="0" cy="18365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478115" y="2988362"/>
              <a:ext cx="0" cy="18365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478115" y="3217435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478115" y="3487650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478115" y="3754750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478115" y="3991902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478115" y="4265489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478115" y="4520856"/>
              <a:ext cx="0" cy="2371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endCxn id="174" idx="0"/>
            </p:cNvCxnSpPr>
            <p:nvPr/>
          </p:nvCxnSpPr>
          <p:spPr>
            <a:xfrm flipH="1">
              <a:off x="5445359" y="3341532"/>
              <a:ext cx="1195" cy="118321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4920681" y="3343427"/>
              <a:ext cx="1195" cy="118321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4374490" y="3342123"/>
              <a:ext cx="1195" cy="118321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oup 204"/>
            <p:cNvGrpSpPr/>
            <p:nvPr/>
          </p:nvGrpSpPr>
          <p:grpSpPr>
            <a:xfrm flipH="1">
              <a:off x="3512773" y="2485558"/>
              <a:ext cx="831355" cy="992386"/>
              <a:chOff x="3425824" y="2506941"/>
              <a:chExt cx="1088853" cy="1054523"/>
            </a:xfrm>
          </p:grpSpPr>
          <p:cxnSp>
            <p:nvCxnSpPr>
              <p:cNvPr id="213" name="Straight Connector 212"/>
              <p:cNvCxnSpPr>
                <a:endCxn id="191" idx="6"/>
              </p:cNvCxnSpPr>
              <p:nvPr/>
            </p:nvCxnSpPr>
            <p:spPr>
              <a:xfrm>
                <a:off x="3435350" y="2685798"/>
                <a:ext cx="1079325" cy="5440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3428999" y="3276497"/>
                <a:ext cx="1085677" cy="124459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>
                <a:endCxn id="192" idx="6"/>
              </p:cNvCxnSpPr>
              <p:nvPr/>
            </p:nvCxnSpPr>
            <p:spPr>
              <a:xfrm flipV="1">
                <a:off x="3425824" y="2506941"/>
                <a:ext cx="1088852" cy="178225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endCxn id="188" idx="6"/>
              </p:cNvCxnSpPr>
              <p:nvPr/>
            </p:nvCxnSpPr>
            <p:spPr>
              <a:xfrm>
                <a:off x="3435348" y="3408961"/>
                <a:ext cx="1079329" cy="152503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Oval 165"/>
            <p:cNvSpPr/>
            <p:nvPr/>
          </p:nvSpPr>
          <p:spPr>
            <a:xfrm>
              <a:off x="4339830" y="2607900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4883631" y="2607900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4339830" y="3286955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883631" y="3286955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409504" y="2607900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409504" y="3286955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4883631" y="4524747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409504" y="4524747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3441065" y="4720559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3441065" y="4465191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3441065" y="4209824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41065" y="3952462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441065" y="3687932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41065" y="3432565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3441065" y="3170426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441065" y="2915058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441065" y="2659691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3441065" y="2440178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9" name="Straight Connector 208"/>
            <p:cNvCxnSpPr>
              <a:endCxn id="183" idx="6"/>
            </p:cNvCxnSpPr>
            <p:nvPr/>
          </p:nvCxnSpPr>
          <p:spPr>
            <a:xfrm flipH="1">
              <a:off x="3512775" y="4555222"/>
              <a:ext cx="826504" cy="20119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 flipV="1">
              <a:off x="3512774" y="4499055"/>
              <a:ext cx="833778" cy="5557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4339830" y="4524747"/>
              <a:ext cx="71710" cy="717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2" name="Content Placeholder 2"/>
          <p:cNvSpPr txBox="1">
            <a:spLocks/>
          </p:cNvSpPr>
          <p:nvPr/>
        </p:nvSpPr>
        <p:spPr bwMode="auto">
          <a:xfrm>
            <a:off x="609600" y="1371600"/>
            <a:ext cx="716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Initial groups 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Regularity groups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31572" y="3193143"/>
            <a:ext cx="1712713" cy="2951387"/>
            <a:chOff x="2231572" y="3193143"/>
            <a:chExt cx="1712713" cy="2951387"/>
          </a:xfrm>
        </p:grpSpPr>
        <p:sp>
          <p:nvSpPr>
            <p:cNvPr id="153" name="Freeform 152"/>
            <p:cNvSpPr/>
            <p:nvPr/>
          </p:nvSpPr>
          <p:spPr>
            <a:xfrm>
              <a:off x="2743200" y="3193143"/>
              <a:ext cx="1201085" cy="2951387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43" name="Picture 9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572" y="4464048"/>
              <a:ext cx="44767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976678" y="3182257"/>
            <a:ext cx="2454734" cy="825847"/>
            <a:chOff x="3976678" y="3182257"/>
            <a:chExt cx="2454734" cy="825847"/>
          </a:xfrm>
        </p:grpSpPr>
        <p:sp>
          <p:nvSpPr>
            <p:cNvPr id="162" name="Freeform 161"/>
            <p:cNvSpPr/>
            <p:nvPr/>
          </p:nvSpPr>
          <p:spPr>
            <a:xfrm>
              <a:off x="3976678" y="3182257"/>
              <a:ext cx="1992090" cy="825847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44" name="Picture 1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312" y="3394910"/>
              <a:ext cx="41910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960491" y="4065650"/>
            <a:ext cx="2470921" cy="693814"/>
            <a:chOff x="3960491" y="4065650"/>
            <a:chExt cx="2470921" cy="693814"/>
          </a:xfrm>
        </p:grpSpPr>
        <p:sp>
          <p:nvSpPr>
            <p:cNvPr id="161" name="Freeform 160"/>
            <p:cNvSpPr/>
            <p:nvPr/>
          </p:nvSpPr>
          <p:spPr>
            <a:xfrm>
              <a:off x="3960491" y="4065650"/>
              <a:ext cx="1992090" cy="693814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45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837" y="4203007"/>
              <a:ext cx="4095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027710" y="5223439"/>
            <a:ext cx="2487390" cy="921092"/>
            <a:chOff x="4027710" y="5223439"/>
            <a:chExt cx="2487390" cy="921092"/>
          </a:xfrm>
        </p:grpSpPr>
        <p:sp>
          <p:nvSpPr>
            <p:cNvPr id="159" name="Freeform 158"/>
            <p:cNvSpPr/>
            <p:nvPr/>
          </p:nvSpPr>
          <p:spPr>
            <a:xfrm>
              <a:off x="4027710" y="5223439"/>
              <a:ext cx="1992090" cy="921092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46" name="Picture 10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440728"/>
              <a:ext cx="41910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9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2" name="Content Placeholder 2"/>
          <p:cNvSpPr txBox="1">
            <a:spLocks/>
          </p:cNvSpPr>
          <p:nvPr/>
        </p:nvSpPr>
        <p:spPr bwMode="auto">
          <a:xfrm>
            <a:off x="609600" y="1371600"/>
            <a:ext cx="54102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Goal : find the optimal groups</a:t>
            </a:r>
          </a:p>
          <a:p>
            <a:pPr eaLnBrk="1" hangingPunct="1">
              <a:buClr>
                <a:srgbClr val="FFFFFF"/>
              </a:buClr>
            </a:pP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Grouping → </a:t>
            </a: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minimization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0" y="3213061"/>
            <a:ext cx="1856111" cy="1825118"/>
          </a:xfrm>
          <a:prstGeom prst="rect">
            <a:avLst/>
          </a:prstGeom>
        </p:spPr>
      </p:pic>
      <p:grpSp>
        <p:nvGrpSpPr>
          <p:cNvPr id="151" name="Group 150"/>
          <p:cNvGrpSpPr/>
          <p:nvPr/>
        </p:nvGrpSpPr>
        <p:grpSpPr>
          <a:xfrm>
            <a:off x="698519" y="3292205"/>
            <a:ext cx="463838" cy="1695829"/>
            <a:chOff x="3157280" y="2405938"/>
            <a:chExt cx="660939" cy="2416449"/>
          </a:xfrm>
          <a:solidFill>
            <a:srgbClr val="92D050">
              <a:alpha val="70000"/>
            </a:srgbClr>
          </a:solidFill>
        </p:grpSpPr>
        <p:sp>
          <p:nvSpPr>
            <p:cNvPr id="152" name="Rectangle 151"/>
            <p:cNvSpPr/>
            <p:nvPr/>
          </p:nvSpPr>
          <p:spPr>
            <a:xfrm>
              <a:off x="3157280" y="2630125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157280" y="2880740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157280" y="240593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157280" y="3398324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157280" y="313187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157280" y="3656481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157280" y="391022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157280" y="4173679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157280" y="442769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157280" y="4678387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1418956" y="3277281"/>
            <a:ext cx="1009526" cy="848339"/>
            <a:chOff x="4183857" y="3434431"/>
            <a:chExt cx="1438510" cy="1208830"/>
          </a:xfrm>
        </p:grpSpPr>
        <p:grpSp>
          <p:nvGrpSpPr>
            <p:cNvPr id="175" name="Group 174"/>
            <p:cNvGrpSpPr/>
            <p:nvPr/>
          </p:nvGrpSpPr>
          <p:grpSpPr>
            <a:xfrm>
              <a:off x="4183857" y="4114357"/>
              <a:ext cx="1438510" cy="528904"/>
              <a:chOff x="4183857" y="2384671"/>
              <a:chExt cx="1438510" cy="528904"/>
            </a:xfrm>
            <a:solidFill>
              <a:srgbClr val="9A39C1"/>
            </a:solidFill>
          </p:grpSpPr>
          <p:sp>
            <p:nvSpPr>
              <p:cNvPr id="180" name="Rectangle 179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4183857" y="3434431"/>
              <a:ext cx="1438510" cy="528904"/>
              <a:chOff x="4183857" y="2384671"/>
              <a:chExt cx="1438510" cy="528904"/>
            </a:xfrm>
            <a:solidFill>
              <a:srgbClr val="9A39C1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1418956" y="4614953"/>
            <a:ext cx="1009526" cy="371177"/>
            <a:chOff x="4183857" y="2384671"/>
            <a:chExt cx="1438510" cy="528904"/>
          </a:xfrm>
          <a:solidFill>
            <a:srgbClr val="4963E3">
              <a:alpha val="70000"/>
            </a:srgbClr>
          </a:solidFill>
        </p:grpSpPr>
        <p:sp>
          <p:nvSpPr>
            <p:cNvPr id="194" name="Rectangle 193"/>
            <p:cNvSpPr/>
            <p:nvPr/>
          </p:nvSpPr>
          <p:spPr>
            <a:xfrm>
              <a:off x="418385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717081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4136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5" name="Picture 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8" y="2742354"/>
            <a:ext cx="289885" cy="28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65" y="5176511"/>
            <a:ext cx="294118" cy="2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" name="Picture 1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25" y="2712419"/>
            <a:ext cx="301441" cy="30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5558135"/>
            <a:ext cx="300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Clr>
                <a:srgbClr val="FFFFFF"/>
              </a:buClr>
            </a:pPr>
            <a: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  <a:t>Proximity groups</a:t>
            </a:r>
          </a:p>
        </p:txBody>
      </p:sp>
      <p:pic>
        <p:nvPicPr>
          <p:cNvPr id="262" name="Picture 2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86" y="3232004"/>
            <a:ext cx="1856111" cy="1825118"/>
          </a:xfrm>
          <a:prstGeom prst="rect">
            <a:avLst/>
          </a:prstGeom>
        </p:spPr>
      </p:pic>
      <p:grpSp>
        <p:nvGrpSpPr>
          <p:cNvPr id="263" name="Group 262"/>
          <p:cNvGrpSpPr/>
          <p:nvPr/>
        </p:nvGrpSpPr>
        <p:grpSpPr>
          <a:xfrm>
            <a:off x="3652425" y="3311148"/>
            <a:ext cx="463838" cy="1695829"/>
            <a:chOff x="3157280" y="2405938"/>
            <a:chExt cx="660939" cy="241644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4" name="Rectangle 263"/>
            <p:cNvSpPr/>
            <p:nvPr/>
          </p:nvSpPr>
          <p:spPr>
            <a:xfrm>
              <a:off x="3157280" y="2630125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157280" y="2880740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157280" y="240593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157280" y="3398324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157280" y="313187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157280" y="3656481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157280" y="391022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157280" y="4173679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157280" y="442769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157280" y="4678387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4" name="组合 3"/>
          <p:cNvGrpSpPr/>
          <p:nvPr/>
        </p:nvGrpSpPr>
        <p:grpSpPr>
          <a:xfrm>
            <a:off x="4372863" y="3296223"/>
            <a:ext cx="1009526" cy="1708850"/>
            <a:chOff x="4183857" y="3123893"/>
            <a:chExt cx="1438510" cy="2435003"/>
          </a:xfrm>
        </p:grpSpPr>
        <p:grpSp>
          <p:nvGrpSpPr>
            <p:cNvPr id="275" name="Group 274"/>
            <p:cNvGrpSpPr/>
            <p:nvPr/>
          </p:nvGrpSpPr>
          <p:grpSpPr>
            <a:xfrm>
              <a:off x="4183857" y="3803819"/>
              <a:ext cx="1438510" cy="528904"/>
              <a:chOff x="4183857" y="2384671"/>
              <a:chExt cx="1438510" cy="528904"/>
            </a:xfrm>
            <a:solidFill>
              <a:schemeClr val="accent5">
                <a:alpha val="70000"/>
              </a:schemeClr>
            </a:solidFill>
          </p:grpSpPr>
          <p:sp>
            <p:nvSpPr>
              <p:cNvPr id="284" name="Rectangle 283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4183857" y="3123893"/>
              <a:ext cx="1438510" cy="528904"/>
              <a:chOff x="4183857" y="2384671"/>
              <a:chExt cx="1438510" cy="528904"/>
            </a:xfrm>
            <a:solidFill>
              <a:schemeClr val="accent5">
                <a:alpha val="70000"/>
              </a:schemeClr>
            </a:solidFill>
          </p:grpSpPr>
          <p:sp>
            <p:nvSpPr>
              <p:cNvPr id="281" name="Rectangle 280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183857" y="5029992"/>
              <a:ext cx="1438510" cy="528904"/>
              <a:chOff x="4183857" y="2384671"/>
              <a:chExt cx="1438510" cy="528904"/>
            </a:xfrm>
            <a:solidFill>
              <a:schemeClr val="accent5">
                <a:alpha val="70000"/>
              </a:schemeClr>
            </a:solidFill>
          </p:grpSpPr>
          <p:sp>
            <p:nvSpPr>
              <p:cNvPr id="278" name="Rectangle 277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89" name="Picture 1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26" y="2774317"/>
            <a:ext cx="300803" cy="31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" name="Picture 1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64" y="2745156"/>
            <a:ext cx="294118" cy="30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7" name="Rectangle 376"/>
          <p:cNvSpPr/>
          <p:nvPr/>
        </p:nvSpPr>
        <p:spPr>
          <a:xfrm>
            <a:off x="2903835" y="5558135"/>
            <a:ext cx="296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Similarity groups</a:t>
            </a:r>
            <a:endParaRPr lang="en-US" altLang="zh-CN" sz="2400" dirty="0">
              <a:solidFill>
                <a:srgbClr val="FFFFFF"/>
              </a:solidFill>
              <a:latin typeface="Helvetica" pitchFamily="34" charset="0"/>
            </a:endParaRPr>
          </a:p>
        </p:txBody>
      </p:sp>
      <p:pic>
        <p:nvPicPr>
          <p:cNvPr id="293" name="Picture 2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60" y="3210384"/>
            <a:ext cx="1856110" cy="1825118"/>
          </a:xfrm>
          <a:prstGeom prst="rect">
            <a:avLst/>
          </a:prstGeom>
        </p:spPr>
      </p:pic>
      <p:grpSp>
        <p:nvGrpSpPr>
          <p:cNvPr id="294" name="Group 293"/>
          <p:cNvGrpSpPr/>
          <p:nvPr/>
        </p:nvGrpSpPr>
        <p:grpSpPr>
          <a:xfrm>
            <a:off x="6419300" y="3289528"/>
            <a:ext cx="463837" cy="1695829"/>
            <a:chOff x="3157280" y="2405938"/>
            <a:chExt cx="660939" cy="2416449"/>
          </a:xfrm>
          <a:solidFill>
            <a:srgbClr val="33CCCC"/>
          </a:solidFill>
        </p:grpSpPr>
        <p:sp>
          <p:nvSpPr>
            <p:cNvPr id="295" name="Rectangle 294"/>
            <p:cNvSpPr/>
            <p:nvPr/>
          </p:nvSpPr>
          <p:spPr>
            <a:xfrm>
              <a:off x="3157280" y="2630125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3157280" y="2880740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3157280" y="240593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157280" y="3398324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157280" y="313187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157280" y="3656481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157280" y="391022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157280" y="4173679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157280" y="442769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3157280" y="4678387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7139736" y="3751765"/>
            <a:ext cx="1009526" cy="371177"/>
            <a:chOff x="4183857" y="2384671"/>
            <a:chExt cx="1438510" cy="528904"/>
          </a:xfrm>
          <a:solidFill>
            <a:srgbClr val="00B050">
              <a:alpha val="70000"/>
            </a:srgbClr>
          </a:solidFill>
        </p:grpSpPr>
        <p:sp>
          <p:nvSpPr>
            <p:cNvPr id="306" name="Rectangle 305"/>
            <p:cNvSpPr/>
            <p:nvPr/>
          </p:nvSpPr>
          <p:spPr>
            <a:xfrm>
              <a:off x="418385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4717081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524136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7139736" y="3274603"/>
            <a:ext cx="1009526" cy="371177"/>
            <a:chOff x="4183857" y="2384671"/>
            <a:chExt cx="1438510" cy="528904"/>
          </a:xfrm>
          <a:solidFill>
            <a:schemeClr val="accent6">
              <a:lumMod val="75000"/>
              <a:alpha val="70000"/>
            </a:schemeClr>
          </a:solidFill>
        </p:grpSpPr>
        <p:sp>
          <p:nvSpPr>
            <p:cNvPr id="310" name="Rectangle 309"/>
            <p:cNvSpPr/>
            <p:nvPr/>
          </p:nvSpPr>
          <p:spPr>
            <a:xfrm>
              <a:off x="418385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717081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524136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7139736" y="4612276"/>
            <a:ext cx="1009526" cy="371177"/>
            <a:chOff x="4183857" y="2384671"/>
            <a:chExt cx="1438510" cy="528904"/>
          </a:xfrm>
          <a:solidFill>
            <a:schemeClr val="accent2">
              <a:lumMod val="75000"/>
              <a:alpha val="70000"/>
            </a:schemeClr>
          </a:solidFill>
        </p:grpSpPr>
        <p:sp>
          <p:nvSpPr>
            <p:cNvPr id="314" name="Rectangle 313"/>
            <p:cNvSpPr/>
            <p:nvPr/>
          </p:nvSpPr>
          <p:spPr>
            <a:xfrm>
              <a:off x="418385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4717081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241367" y="2384671"/>
              <a:ext cx="381000" cy="5289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67" name="Picture 9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31" y="2745156"/>
            <a:ext cx="314172" cy="2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" name="Picture 1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20" y="3246868"/>
            <a:ext cx="294118" cy="2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" name="Picture 1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04" y="3813979"/>
            <a:ext cx="287434" cy="29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09375" y="3028981"/>
            <a:ext cx="7118800" cy="2183101"/>
            <a:chOff x="1309375" y="3028981"/>
            <a:chExt cx="7118800" cy="2183101"/>
          </a:xfrm>
        </p:grpSpPr>
        <p:sp>
          <p:nvSpPr>
            <p:cNvPr id="257" name="Freeform 256"/>
            <p:cNvSpPr/>
            <p:nvPr/>
          </p:nvSpPr>
          <p:spPr>
            <a:xfrm>
              <a:off x="1309375" y="4421326"/>
              <a:ext cx="1281425" cy="635796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309375" y="3028981"/>
              <a:ext cx="1281425" cy="1224058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rgbClr val="9A39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4263281" y="3117544"/>
              <a:ext cx="1307555" cy="2094538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6994341" y="3097631"/>
              <a:ext cx="1398020" cy="579567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6982981" y="3717584"/>
              <a:ext cx="1398020" cy="486909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7030155" y="4530103"/>
              <a:ext cx="1398020" cy="646409"/>
            </a:xfrm>
            <a:custGeom>
              <a:avLst/>
              <a:gdLst>
                <a:gd name="connsiteX0" fmla="*/ 678728 w 950897"/>
                <a:gd name="connsiteY0" fmla="*/ 0 h 2951387"/>
                <a:gd name="connsiteX1" fmla="*/ 925471 w 950897"/>
                <a:gd name="connsiteY1" fmla="*/ 362857 h 2951387"/>
                <a:gd name="connsiteX2" fmla="*/ 910957 w 950897"/>
                <a:gd name="connsiteY2" fmla="*/ 1393371 h 2951387"/>
                <a:gd name="connsiteX3" fmla="*/ 896442 w 950897"/>
                <a:gd name="connsiteY3" fmla="*/ 2815771 h 2951387"/>
                <a:gd name="connsiteX4" fmla="*/ 214271 w 950897"/>
                <a:gd name="connsiteY4" fmla="*/ 2873828 h 2951387"/>
                <a:gd name="connsiteX5" fmla="*/ 25585 w 950897"/>
                <a:gd name="connsiteY5" fmla="*/ 2641600 h 2951387"/>
                <a:gd name="connsiteX6" fmla="*/ 11071 w 950897"/>
                <a:gd name="connsiteY6" fmla="*/ 1175657 h 2951387"/>
                <a:gd name="connsiteX7" fmla="*/ 112671 w 950897"/>
                <a:gd name="connsiteY7" fmla="*/ 174171 h 2951387"/>
                <a:gd name="connsiteX8" fmla="*/ 838385 w 950897"/>
                <a:gd name="connsiteY8" fmla="*/ 29028 h 2951387"/>
                <a:gd name="connsiteX9" fmla="*/ 838385 w 950897"/>
                <a:gd name="connsiteY9" fmla="*/ 29028 h 29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0897" h="2951387">
                  <a:moveTo>
                    <a:pt x="678728" y="0"/>
                  </a:moveTo>
                  <a:cubicBezTo>
                    <a:pt x="782747" y="65314"/>
                    <a:pt x="886766" y="130629"/>
                    <a:pt x="925471" y="362857"/>
                  </a:cubicBezTo>
                  <a:cubicBezTo>
                    <a:pt x="964176" y="595086"/>
                    <a:pt x="915795" y="984552"/>
                    <a:pt x="910957" y="1393371"/>
                  </a:cubicBezTo>
                  <a:cubicBezTo>
                    <a:pt x="906119" y="1802190"/>
                    <a:pt x="1012556" y="2569028"/>
                    <a:pt x="896442" y="2815771"/>
                  </a:cubicBezTo>
                  <a:cubicBezTo>
                    <a:pt x="780328" y="3062514"/>
                    <a:pt x="359414" y="2902856"/>
                    <a:pt x="214271" y="2873828"/>
                  </a:cubicBezTo>
                  <a:cubicBezTo>
                    <a:pt x="69128" y="2844800"/>
                    <a:pt x="59452" y="2924628"/>
                    <a:pt x="25585" y="2641600"/>
                  </a:cubicBezTo>
                  <a:cubicBezTo>
                    <a:pt x="-8282" y="2358572"/>
                    <a:pt x="-3443" y="1586895"/>
                    <a:pt x="11071" y="1175657"/>
                  </a:cubicBezTo>
                  <a:cubicBezTo>
                    <a:pt x="25585" y="764419"/>
                    <a:pt x="-25215" y="365276"/>
                    <a:pt x="112671" y="174171"/>
                  </a:cubicBezTo>
                  <a:cubicBezTo>
                    <a:pt x="250557" y="-16934"/>
                    <a:pt x="838385" y="29028"/>
                    <a:pt x="838385" y="29028"/>
                  </a:cubicBezTo>
                  <a:lnTo>
                    <a:pt x="838385" y="29028"/>
                  </a:lnTo>
                </a:path>
              </a:pathLst>
            </a:cu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6" name="Picture 1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51" y="4682593"/>
            <a:ext cx="294118" cy="2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" name="Rectangle 377"/>
          <p:cNvSpPr/>
          <p:nvPr/>
        </p:nvSpPr>
        <p:spPr>
          <a:xfrm>
            <a:off x="5715000" y="5558135"/>
            <a:ext cx="3060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Regularity groups</a:t>
            </a:r>
            <a:endParaRPr lang="en-US" altLang="zh-CN" sz="2400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88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609600" y="1371600"/>
            <a:ext cx="8382000" cy="16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minimization – function </a:t>
            </a: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terms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70457"/>
            <a:ext cx="8820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93520" y="3360004"/>
            <a:ext cx="2286000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4114800" y="3360003"/>
            <a:ext cx="1981200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6476999" y="3360003"/>
            <a:ext cx="2505075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06220" y="3372703"/>
            <a:ext cx="2286000" cy="1504097"/>
            <a:chOff x="1506220" y="3372703"/>
            <a:chExt cx="2286000" cy="1504097"/>
          </a:xfrm>
        </p:grpSpPr>
        <p:sp>
          <p:nvSpPr>
            <p:cNvPr id="3" name="Rounded Rectangle 2"/>
            <p:cNvSpPr/>
            <p:nvPr/>
          </p:nvSpPr>
          <p:spPr>
            <a:xfrm>
              <a:off x="1506220" y="3372703"/>
              <a:ext cx="2286000" cy="96623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1752600" y="4415135"/>
              <a:ext cx="1828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</a:rPr>
                <a:t>Data cost 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81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609600" y="1371600"/>
            <a:ext cx="8382000" cy="16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minimization – function terms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Data cost </a:t>
            </a:r>
            <a:endParaRPr lang="en-US" altLang="zh-CN" sz="2400" dirty="0">
              <a:solidFill>
                <a:srgbClr val="FFFFFF"/>
              </a:solidFill>
              <a:latin typeface="Helvetica" pitchFamily="34" charset="0"/>
            </a:endParaRPr>
          </a:p>
          <a:p>
            <a:pPr lvl="2" eaLnBrk="1" hangingPunct="1">
              <a:buClr>
                <a:srgbClr val="FFFFFF"/>
              </a:buClr>
            </a:pPr>
            <a:r>
              <a:rPr lang="en-US" altLang="zh-CN" dirty="0" smtClean="0">
                <a:solidFill>
                  <a:srgbClr val="FFFFFF"/>
                </a:solidFill>
                <a:latin typeface="Helvetica" pitchFamily="34" charset="0"/>
              </a:rPr>
              <a:t>Assigned for different Gestalt labels</a:t>
            </a:r>
          </a:p>
          <a:p>
            <a:pPr lvl="2" eaLnBrk="1" hangingPunct="1">
              <a:buClr>
                <a:srgbClr val="FFFFFF"/>
              </a:buClr>
            </a:pPr>
            <a:r>
              <a:rPr lang="en-US" altLang="zh-CN" dirty="0">
                <a:solidFill>
                  <a:srgbClr val="FFFFFF"/>
                </a:solidFill>
                <a:latin typeface="Helvetica" pitchFamily="34" charset="0"/>
              </a:rPr>
              <a:t>P</a:t>
            </a:r>
            <a:r>
              <a:rPr lang="en-US" altLang="zh-CN" dirty="0" smtClean="0">
                <a:solidFill>
                  <a:srgbClr val="FFFFFF"/>
                </a:solidFill>
                <a:latin typeface="Helvetica" pitchFamily="34" charset="0"/>
              </a:rPr>
              <a:t>enalty of assigning a label to an element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6999" y="3742969"/>
            <a:ext cx="224653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83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609600" y="1371600"/>
            <a:ext cx="8382000" cy="16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minimization – function terms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Data cost </a:t>
            </a:r>
            <a: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  <a:t>for Regularity </a:t>
            </a:r>
          </a:p>
          <a:p>
            <a:pPr lvl="2" eaLnBrk="1" hangingPunct="1">
              <a:buClr>
                <a:srgbClr val="FFFFFF"/>
              </a:buClr>
            </a:pPr>
            <a:r>
              <a:rPr lang="en-US" altLang="zh-CN" dirty="0">
                <a:solidFill>
                  <a:srgbClr val="FFFFFF"/>
                </a:solidFill>
                <a:latin typeface="Helvetica" pitchFamily="34" charset="0"/>
              </a:rPr>
              <a:t>A</a:t>
            </a:r>
            <a:r>
              <a:rPr lang="en-US" altLang="zh-CN" dirty="0" smtClean="0">
                <a:solidFill>
                  <a:srgbClr val="FFFFFF"/>
                </a:solidFill>
                <a:latin typeface="Helvetica" pitchFamily="34" charset="0"/>
              </a:rPr>
              <a:t>lignment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7280" y="3455698"/>
            <a:ext cx="660939" cy="2416449"/>
            <a:chOff x="3157280" y="2405938"/>
            <a:chExt cx="660939" cy="2416449"/>
          </a:xfrm>
          <a:solidFill>
            <a:srgbClr val="FF71B8">
              <a:alpha val="70000"/>
            </a:srgbClr>
          </a:solidFill>
        </p:grpSpPr>
        <p:sp>
          <p:nvSpPr>
            <p:cNvPr id="9" name="Rectangle 8"/>
            <p:cNvSpPr/>
            <p:nvPr/>
          </p:nvSpPr>
          <p:spPr>
            <a:xfrm>
              <a:off x="3157280" y="2630125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157280" y="2880740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157280" y="240593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57280" y="3398324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157280" y="313187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157280" y="3656481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57280" y="3910223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157280" y="4173679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157280" y="4427698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57280" y="4678387"/>
              <a:ext cx="660939" cy="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Freeform 152"/>
          <p:cNvSpPr/>
          <p:nvPr/>
        </p:nvSpPr>
        <p:spPr>
          <a:xfrm>
            <a:off x="2870200" y="3193143"/>
            <a:ext cx="1048685" cy="2951387"/>
          </a:xfrm>
          <a:custGeom>
            <a:avLst/>
            <a:gdLst>
              <a:gd name="connsiteX0" fmla="*/ 678728 w 950897"/>
              <a:gd name="connsiteY0" fmla="*/ 0 h 2951387"/>
              <a:gd name="connsiteX1" fmla="*/ 925471 w 950897"/>
              <a:gd name="connsiteY1" fmla="*/ 362857 h 2951387"/>
              <a:gd name="connsiteX2" fmla="*/ 910957 w 950897"/>
              <a:gd name="connsiteY2" fmla="*/ 1393371 h 2951387"/>
              <a:gd name="connsiteX3" fmla="*/ 896442 w 950897"/>
              <a:gd name="connsiteY3" fmla="*/ 2815771 h 2951387"/>
              <a:gd name="connsiteX4" fmla="*/ 214271 w 950897"/>
              <a:gd name="connsiteY4" fmla="*/ 2873828 h 2951387"/>
              <a:gd name="connsiteX5" fmla="*/ 25585 w 950897"/>
              <a:gd name="connsiteY5" fmla="*/ 2641600 h 2951387"/>
              <a:gd name="connsiteX6" fmla="*/ 11071 w 950897"/>
              <a:gd name="connsiteY6" fmla="*/ 1175657 h 2951387"/>
              <a:gd name="connsiteX7" fmla="*/ 112671 w 950897"/>
              <a:gd name="connsiteY7" fmla="*/ 174171 h 2951387"/>
              <a:gd name="connsiteX8" fmla="*/ 838385 w 950897"/>
              <a:gd name="connsiteY8" fmla="*/ 29028 h 2951387"/>
              <a:gd name="connsiteX9" fmla="*/ 838385 w 950897"/>
              <a:gd name="connsiteY9" fmla="*/ 29028 h 29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0897" h="2951387">
                <a:moveTo>
                  <a:pt x="678728" y="0"/>
                </a:moveTo>
                <a:cubicBezTo>
                  <a:pt x="782747" y="65314"/>
                  <a:pt x="886766" y="130629"/>
                  <a:pt x="925471" y="362857"/>
                </a:cubicBezTo>
                <a:cubicBezTo>
                  <a:pt x="964176" y="595086"/>
                  <a:pt x="915795" y="984552"/>
                  <a:pt x="910957" y="1393371"/>
                </a:cubicBezTo>
                <a:cubicBezTo>
                  <a:pt x="906119" y="1802190"/>
                  <a:pt x="1012556" y="2569028"/>
                  <a:pt x="896442" y="2815771"/>
                </a:cubicBezTo>
                <a:cubicBezTo>
                  <a:pt x="780328" y="3062514"/>
                  <a:pt x="359414" y="2902856"/>
                  <a:pt x="214271" y="2873828"/>
                </a:cubicBezTo>
                <a:cubicBezTo>
                  <a:pt x="69128" y="2844800"/>
                  <a:pt x="59452" y="2924628"/>
                  <a:pt x="25585" y="2641600"/>
                </a:cubicBezTo>
                <a:cubicBezTo>
                  <a:pt x="-8282" y="2358572"/>
                  <a:pt x="-3443" y="1586895"/>
                  <a:pt x="11071" y="1175657"/>
                </a:cubicBezTo>
                <a:cubicBezTo>
                  <a:pt x="25585" y="764419"/>
                  <a:pt x="-25215" y="365276"/>
                  <a:pt x="112671" y="174171"/>
                </a:cubicBezTo>
                <a:cubicBezTo>
                  <a:pt x="250557" y="-16934"/>
                  <a:pt x="838385" y="29028"/>
                  <a:pt x="838385" y="29028"/>
                </a:cubicBezTo>
                <a:lnTo>
                  <a:pt x="838385" y="29028"/>
                </a:lnTo>
              </a:path>
            </a:pathLst>
          </a:custGeom>
          <a:noFill/>
          <a:ln w="50800">
            <a:solidFill>
              <a:srgbClr val="FF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81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83857" y="3434431"/>
            <a:ext cx="1438510" cy="2435003"/>
            <a:chOff x="4183857" y="3129631"/>
            <a:chExt cx="1438510" cy="2435003"/>
          </a:xfrm>
        </p:grpSpPr>
        <p:grpSp>
          <p:nvGrpSpPr>
            <p:cNvPr id="21" name="Group 20"/>
            <p:cNvGrpSpPr/>
            <p:nvPr/>
          </p:nvGrpSpPr>
          <p:grpSpPr>
            <a:xfrm>
              <a:off x="4183857" y="3129631"/>
              <a:ext cx="1438510" cy="1208830"/>
              <a:chOff x="4183857" y="2384671"/>
              <a:chExt cx="1438510" cy="1208830"/>
            </a:xfrm>
            <a:solidFill>
              <a:schemeClr val="accent6">
                <a:lumMod val="75000"/>
              </a:schemeClr>
            </a:solidFill>
          </p:grpSpPr>
          <p:grpSp>
            <p:nvGrpSpPr>
              <p:cNvPr id="122" name="Group 121"/>
              <p:cNvGrpSpPr/>
              <p:nvPr/>
            </p:nvGrpSpPr>
            <p:grpSpPr>
              <a:xfrm>
                <a:off x="4183857" y="3064597"/>
                <a:ext cx="1438510" cy="528904"/>
                <a:chOff x="4183857" y="2384671"/>
                <a:chExt cx="1438510" cy="528904"/>
              </a:xfrm>
              <a:grp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4183857" y="2384671"/>
                  <a:ext cx="381000" cy="5289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4717081" y="2384671"/>
                  <a:ext cx="381000" cy="5289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5241367" y="2384671"/>
                  <a:ext cx="381000" cy="5289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183857" y="2384671"/>
                <a:ext cx="1438510" cy="528904"/>
                <a:chOff x="4183857" y="2384671"/>
                <a:chExt cx="1438510" cy="528904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183857" y="2384671"/>
                  <a:ext cx="381000" cy="5289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4717081" y="2384671"/>
                  <a:ext cx="381000" cy="5289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241367" y="2384671"/>
                  <a:ext cx="381000" cy="5289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4183857" y="5035730"/>
              <a:ext cx="1438510" cy="528904"/>
              <a:chOff x="4183857" y="2384671"/>
              <a:chExt cx="1438510" cy="52890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29" name="Rectangle 128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609600" y="1371601"/>
            <a:ext cx="838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minimization – function terms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  <a:t>Data cost for </a:t>
            </a: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Similarity</a:t>
            </a:r>
            <a:endParaRPr lang="en-US" altLang="zh-CN" sz="2400" dirty="0">
              <a:solidFill>
                <a:srgbClr val="FFFFFF"/>
              </a:solidFill>
              <a:latin typeface="Helvetica" pitchFamily="34" charset="0"/>
            </a:endParaRPr>
          </a:p>
          <a:p>
            <a:pPr lvl="2" eaLnBrk="1" hangingPunct="1">
              <a:buClr>
                <a:srgbClr val="FFFFFF"/>
              </a:buClr>
            </a:pPr>
            <a:r>
              <a:rPr lang="en-US" altLang="zh-CN" dirty="0" smtClean="0">
                <a:solidFill>
                  <a:srgbClr val="FFFFFF"/>
                </a:solidFill>
                <a:latin typeface="Helvetica" pitchFamily="34" charset="0"/>
              </a:rPr>
              <a:t>Average shape similarity</a:t>
            </a:r>
          </a:p>
        </p:txBody>
      </p:sp>
      <p:sp>
        <p:nvSpPr>
          <p:cNvPr id="36" name="Freeform 152"/>
          <p:cNvSpPr/>
          <p:nvPr/>
        </p:nvSpPr>
        <p:spPr>
          <a:xfrm>
            <a:off x="3962400" y="3149601"/>
            <a:ext cx="1905000" cy="2921000"/>
          </a:xfrm>
          <a:custGeom>
            <a:avLst/>
            <a:gdLst>
              <a:gd name="connsiteX0" fmla="*/ 678728 w 950897"/>
              <a:gd name="connsiteY0" fmla="*/ 0 h 2951387"/>
              <a:gd name="connsiteX1" fmla="*/ 925471 w 950897"/>
              <a:gd name="connsiteY1" fmla="*/ 362857 h 2951387"/>
              <a:gd name="connsiteX2" fmla="*/ 910957 w 950897"/>
              <a:gd name="connsiteY2" fmla="*/ 1393371 h 2951387"/>
              <a:gd name="connsiteX3" fmla="*/ 896442 w 950897"/>
              <a:gd name="connsiteY3" fmla="*/ 2815771 h 2951387"/>
              <a:gd name="connsiteX4" fmla="*/ 214271 w 950897"/>
              <a:gd name="connsiteY4" fmla="*/ 2873828 h 2951387"/>
              <a:gd name="connsiteX5" fmla="*/ 25585 w 950897"/>
              <a:gd name="connsiteY5" fmla="*/ 2641600 h 2951387"/>
              <a:gd name="connsiteX6" fmla="*/ 11071 w 950897"/>
              <a:gd name="connsiteY6" fmla="*/ 1175657 h 2951387"/>
              <a:gd name="connsiteX7" fmla="*/ 112671 w 950897"/>
              <a:gd name="connsiteY7" fmla="*/ 174171 h 2951387"/>
              <a:gd name="connsiteX8" fmla="*/ 838385 w 950897"/>
              <a:gd name="connsiteY8" fmla="*/ 29028 h 2951387"/>
              <a:gd name="connsiteX9" fmla="*/ 838385 w 950897"/>
              <a:gd name="connsiteY9" fmla="*/ 29028 h 29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0897" h="2951387">
                <a:moveTo>
                  <a:pt x="678728" y="0"/>
                </a:moveTo>
                <a:cubicBezTo>
                  <a:pt x="782747" y="65314"/>
                  <a:pt x="886766" y="130629"/>
                  <a:pt x="925471" y="362857"/>
                </a:cubicBezTo>
                <a:cubicBezTo>
                  <a:pt x="964176" y="595086"/>
                  <a:pt x="915795" y="984552"/>
                  <a:pt x="910957" y="1393371"/>
                </a:cubicBezTo>
                <a:cubicBezTo>
                  <a:pt x="906119" y="1802190"/>
                  <a:pt x="1012556" y="2569028"/>
                  <a:pt x="896442" y="2815771"/>
                </a:cubicBezTo>
                <a:cubicBezTo>
                  <a:pt x="780328" y="3062514"/>
                  <a:pt x="359414" y="2902856"/>
                  <a:pt x="214271" y="2873828"/>
                </a:cubicBezTo>
                <a:cubicBezTo>
                  <a:pt x="69128" y="2844800"/>
                  <a:pt x="59452" y="2924628"/>
                  <a:pt x="25585" y="2641600"/>
                </a:cubicBezTo>
                <a:cubicBezTo>
                  <a:pt x="-8282" y="2358572"/>
                  <a:pt x="-3443" y="1586895"/>
                  <a:pt x="11071" y="1175657"/>
                </a:cubicBezTo>
                <a:cubicBezTo>
                  <a:pt x="25585" y="764419"/>
                  <a:pt x="-25215" y="365276"/>
                  <a:pt x="112671" y="174171"/>
                </a:cubicBezTo>
                <a:cubicBezTo>
                  <a:pt x="250557" y="-16934"/>
                  <a:pt x="838385" y="29028"/>
                  <a:pt x="838385" y="29028"/>
                </a:cubicBezTo>
                <a:lnTo>
                  <a:pt x="838385" y="29028"/>
                </a:ln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2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42922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609600" y="1371601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minimization – function terms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  <a:t>Data cost for </a:t>
            </a: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Proximity </a:t>
            </a:r>
            <a:endParaRPr lang="en-US" altLang="zh-CN" sz="2400" dirty="0">
              <a:solidFill>
                <a:srgbClr val="FFFFFF"/>
              </a:solidFill>
              <a:latin typeface="Helvetica" pitchFamily="34" charset="0"/>
            </a:endParaRPr>
          </a:p>
          <a:p>
            <a:pPr lvl="2" eaLnBrk="1" hangingPunct="1">
              <a:buClr>
                <a:srgbClr val="FFFFFF"/>
              </a:buClr>
            </a:pPr>
            <a:r>
              <a:rPr lang="en-US" altLang="zh-CN" dirty="0" smtClean="0">
                <a:solidFill>
                  <a:srgbClr val="FFFFFF"/>
                </a:solidFill>
                <a:latin typeface="Helvetica" pitchFamily="34" charset="0"/>
              </a:rPr>
              <a:t>Closest distance of the elements to the group</a:t>
            </a:r>
          </a:p>
        </p:txBody>
      </p:sp>
      <p:grpSp>
        <p:nvGrpSpPr>
          <p:cNvPr id="81" name="Group 20"/>
          <p:cNvGrpSpPr/>
          <p:nvPr/>
        </p:nvGrpSpPr>
        <p:grpSpPr>
          <a:xfrm>
            <a:off x="4181867" y="3434431"/>
            <a:ext cx="1438510" cy="1208830"/>
            <a:chOff x="4183857" y="2384671"/>
            <a:chExt cx="1438510" cy="1208830"/>
          </a:xfrm>
          <a:solidFill>
            <a:srgbClr val="0070C0">
              <a:alpha val="70000"/>
            </a:srgbClr>
          </a:solidFill>
        </p:grpSpPr>
        <p:grpSp>
          <p:nvGrpSpPr>
            <p:cNvPr id="82" name="Group 121"/>
            <p:cNvGrpSpPr/>
            <p:nvPr/>
          </p:nvGrpSpPr>
          <p:grpSpPr>
            <a:xfrm>
              <a:off x="4183857" y="3064597"/>
              <a:ext cx="1438510" cy="528904"/>
              <a:chOff x="4183857" y="2384671"/>
              <a:chExt cx="1438510" cy="528904"/>
            </a:xfrm>
            <a:grpFill/>
          </p:grpSpPr>
          <p:sp>
            <p:nvSpPr>
              <p:cNvPr id="87" name="Rectangle 122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Rectangle 125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Rectangle 126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Group 11"/>
            <p:cNvGrpSpPr/>
            <p:nvPr/>
          </p:nvGrpSpPr>
          <p:grpSpPr>
            <a:xfrm>
              <a:off x="4183857" y="2384671"/>
              <a:ext cx="1438510" cy="528904"/>
              <a:chOff x="4183857" y="2384671"/>
              <a:chExt cx="1438510" cy="528904"/>
            </a:xfrm>
            <a:grpFill/>
          </p:grpSpPr>
          <p:sp>
            <p:nvSpPr>
              <p:cNvPr id="84" name="Rectangle 10"/>
              <p:cNvSpPr/>
              <p:nvPr/>
            </p:nvSpPr>
            <p:spPr>
              <a:xfrm>
                <a:off x="418385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Rectangle 112"/>
              <p:cNvSpPr/>
              <p:nvPr/>
            </p:nvSpPr>
            <p:spPr>
              <a:xfrm>
                <a:off x="4717081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Rectangle 120"/>
              <p:cNvSpPr/>
              <p:nvPr/>
            </p:nvSpPr>
            <p:spPr>
              <a:xfrm>
                <a:off x="5241367" y="2384671"/>
                <a:ext cx="381000" cy="5289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3" name="Freeform 152"/>
          <p:cNvSpPr/>
          <p:nvPr/>
        </p:nvSpPr>
        <p:spPr>
          <a:xfrm>
            <a:off x="3989714" y="3218544"/>
            <a:ext cx="1903086" cy="1631698"/>
          </a:xfrm>
          <a:custGeom>
            <a:avLst/>
            <a:gdLst>
              <a:gd name="connsiteX0" fmla="*/ 678728 w 950897"/>
              <a:gd name="connsiteY0" fmla="*/ 0 h 2951387"/>
              <a:gd name="connsiteX1" fmla="*/ 925471 w 950897"/>
              <a:gd name="connsiteY1" fmla="*/ 362857 h 2951387"/>
              <a:gd name="connsiteX2" fmla="*/ 910957 w 950897"/>
              <a:gd name="connsiteY2" fmla="*/ 1393371 h 2951387"/>
              <a:gd name="connsiteX3" fmla="*/ 896442 w 950897"/>
              <a:gd name="connsiteY3" fmla="*/ 2815771 h 2951387"/>
              <a:gd name="connsiteX4" fmla="*/ 214271 w 950897"/>
              <a:gd name="connsiteY4" fmla="*/ 2873828 h 2951387"/>
              <a:gd name="connsiteX5" fmla="*/ 25585 w 950897"/>
              <a:gd name="connsiteY5" fmla="*/ 2641600 h 2951387"/>
              <a:gd name="connsiteX6" fmla="*/ 11071 w 950897"/>
              <a:gd name="connsiteY6" fmla="*/ 1175657 h 2951387"/>
              <a:gd name="connsiteX7" fmla="*/ 112671 w 950897"/>
              <a:gd name="connsiteY7" fmla="*/ 174171 h 2951387"/>
              <a:gd name="connsiteX8" fmla="*/ 838385 w 950897"/>
              <a:gd name="connsiteY8" fmla="*/ 29028 h 2951387"/>
              <a:gd name="connsiteX9" fmla="*/ 838385 w 950897"/>
              <a:gd name="connsiteY9" fmla="*/ 29028 h 29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0897" h="2951387">
                <a:moveTo>
                  <a:pt x="678728" y="0"/>
                </a:moveTo>
                <a:cubicBezTo>
                  <a:pt x="782747" y="65314"/>
                  <a:pt x="886766" y="130629"/>
                  <a:pt x="925471" y="362857"/>
                </a:cubicBezTo>
                <a:cubicBezTo>
                  <a:pt x="964176" y="595086"/>
                  <a:pt x="915795" y="984552"/>
                  <a:pt x="910957" y="1393371"/>
                </a:cubicBezTo>
                <a:cubicBezTo>
                  <a:pt x="906119" y="1802190"/>
                  <a:pt x="1012556" y="2569028"/>
                  <a:pt x="896442" y="2815771"/>
                </a:cubicBezTo>
                <a:cubicBezTo>
                  <a:pt x="780328" y="3062514"/>
                  <a:pt x="359414" y="2902856"/>
                  <a:pt x="214271" y="2873828"/>
                </a:cubicBezTo>
                <a:cubicBezTo>
                  <a:pt x="69128" y="2844800"/>
                  <a:pt x="59452" y="2924628"/>
                  <a:pt x="25585" y="2641600"/>
                </a:cubicBezTo>
                <a:cubicBezTo>
                  <a:pt x="-8282" y="2358572"/>
                  <a:pt x="-3443" y="1586895"/>
                  <a:pt x="11071" y="1175657"/>
                </a:cubicBezTo>
                <a:cubicBezTo>
                  <a:pt x="25585" y="764419"/>
                  <a:pt x="-25215" y="365276"/>
                  <a:pt x="112671" y="174171"/>
                </a:cubicBezTo>
                <a:cubicBezTo>
                  <a:pt x="250557" y="-16934"/>
                  <a:pt x="838385" y="29028"/>
                  <a:pt x="838385" y="29028"/>
                </a:cubicBezTo>
                <a:lnTo>
                  <a:pt x="838385" y="29028"/>
                </a:ln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70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828800"/>
            <a:ext cx="7391400" cy="43965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>
                <a:solidFill>
                  <a:srgbClr val="FFFF00"/>
                </a:solidFill>
                <a:latin typeface="Helvetica" pitchFamily="34" charset="0"/>
              </a:rPr>
              <a:t>Abstraction of Architectural </a:t>
            </a:r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Drawings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06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609600" y="1371600"/>
            <a:ext cx="8382000" cy="16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minimization – function </a:t>
            </a: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terms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70457"/>
            <a:ext cx="8820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93520" y="3360003"/>
            <a:ext cx="2286000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4114800" y="3360003"/>
            <a:ext cx="1981200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6476999" y="3360003"/>
            <a:ext cx="2505075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657600" y="3358583"/>
            <a:ext cx="2971800" cy="1518217"/>
            <a:chOff x="3657600" y="3048000"/>
            <a:chExt cx="2971800" cy="1518217"/>
          </a:xfrm>
        </p:grpSpPr>
        <p:sp>
          <p:nvSpPr>
            <p:cNvPr id="11" name="Rectangle 10"/>
            <p:cNvSpPr/>
            <p:nvPr/>
          </p:nvSpPr>
          <p:spPr>
            <a:xfrm>
              <a:off x="3657600" y="4104552"/>
              <a:ext cx="2971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</a:rPr>
                <a:t>Smoothness cost 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114800" y="3048000"/>
              <a:ext cx="1981200" cy="993052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85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0" y="3320945"/>
            <a:ext cx="2644840" cy="2600678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09600" y="1371600"/>
            <a:ext cx="7924800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34" charset="0"/>
              </a:rPr>
              <a:t>minimization – function terms</a:t>
            </a:r>
            <a:endParaRPr lang="en-US" altLang="zh-CN" sz="2400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Smoothness cost</a:t>
            </a:r>
          </a:p>
          <a:p>
            <a:pPr lvl="2" eaLnBrk="1" hangingPunct="1">
              <a:buClr>
                <a:srgbClr val="FFFFFF"/>
              </a:buClr>
            </a:pPr>
            <a:r>
              <a:rPr lang="en-US" altLang="zh-CN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en-US" altLang="zh-CN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patial correlation of neighboring elements</a:t>
            </a:r>
            <a:endParaRPr lang="en-US" altLang="zh-CN" b="1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8440" y="5417819"/>
            <a:ext cx="1875971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183062" y="3416727"/>
            <a:ext cx="1990141" cy="528904"/>
            <a:chOff x="4183062" y="3416727"/>
            <a:chExt cx="1990141" cy="528904"/>
          </a:xfrm>
        </p:grpSpPr>
        <p:grpSp>
          <p:nvGrpSpPr>
            <p:cNvPr id="5" name="Group 4"/>
            <p:cNvGrpSpPr/>
            <p:nvPr/>
          </p:nvGrpSpPr>
          <p:grpSpPr>
            <a:xfrm>
              <a:off x="4183062" y="3416727"/>
              <a:ext cx="912656" cy="528904"/>
              <a:chOff x="7405276" y="1606642"/>
              <a:chExt cx="912656" cy="528904"/>
            </a:xfrm>
          </p:grpSpPr>
          <p:sp>
            <p:nvSpPr>
              <p:cNvPr id="259" name="Rectangle 258"/>
              <p:cNvSpPr/>
              <p:nvPr/>
            </p:nvSpPr>
            <p:spPr>
              <a:xfrm>
                <a:off x="7405276" y="1606642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936932" y="1606642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69" name="Straight Connector 268"/>
              <p:cNvCxnSpPr/>
              <p:nvPr/>
            </p:nvCxnSpPr>
            <p:spPr>
              <a:xfrm>
                <a:off x="7639969" y="1909791"/>
                <a:ext cx="47209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87"/>
              <p:cNvSpPr/>
              <p:nvPr/>
            </p:nvSpPr>
            <p:spPr>
              <a:xfrm>
                <a:off x="7567064" y="1866353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8092937" y="1866353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253" y="3463875"/>
              <a:ext cx="36195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41925" y="4091231"/>
            <a:ext cx="955090" cy="1755077"/>
            <a:chOff x="5241925" y="4091231"/>
            <a:chExt cx="955090" cy="1755077"/>
          </a:xfrm>
        </p:grpSpPr>
        <p:grpSp>
          <p:nvGrpSpPr>
            <p:cNvPr id="6" name="Group 5"/>
            <p:cNvGrpSpPr/>
            <p:nvPr/>
          </p:nvGrpSpPr>
          <p:grpSpPr>
            <a:xfrm>
              <a:off x="5241925" y="4091231"/>
              <a:ext cx="381000" cy="1755077"/>
              <a:chOff x="9726581" y="1099307"/>
              <a:chExt cx="381000" cy="1755077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9726581" y="1099307"/>
                <a:ext cx="381000" cy="528904"/>
              </a:xfrm>
              <a:prstGeom prst="rect">
                <a:avLst/>
              </a:prstGeom>
              <a:solidFill>
                <a:srgbClr val="9A39C1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9726581" y="2325480"/>
                <a:ext cx="381000" cy="528904"/>
              </a:xfrm>
              <a:prstGeom prst="rect">
                <a:avLst/>
              </a:prstGeom>
              <a:solidFill>
                <a:srgbClr val="4963E3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>
              <a:xfrm flipH="1">
                <a:off x="9923246" y="1376242"/>
                <a:ext cx="1195" cy="118321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91"/>
              <p:cNvSpPr/>
              <p:nvPr/>
            </p:nvSpPr>
            <p:spPr>
              <a:xfrm>
                <a:off x="9888506" y="1321665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9888506" y="2559457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440" y="4764510"/>
              <a:ext cx="4095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164422" y="5317404"/>
            <a:ext cx="1400434" cy="1092921"/>
            <a:chOff x="3164422" y="5317404"/>
            <a:chExt cx="1400434" cy="1092921"/>
          </a:xfrm>
        </p:grpSpPr>
        <p:grpSp>
          <p:nvGrpSpPr>
            <p:cNvPr id="7" name="Group 6"/>
            <p:cNvGrpSpPr/>
            <p:nvPr/>
          </p:nvGrpSpPr>
          <p:grpSpPr>
            <a:xfrm>
              <a:off x="3164422" y="5317404"/>
              <a:ext cx="1400434" cy="528904"/>
              <a:chOff x="239520" y="5932642"/>
              <a:chExt cx="1400434" cy="528904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239520" y="6069570"/>
                <a:ext cx="660939" cy="144000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1258954" y="5932642"/>
                <a:ext cx="381000" cy="528904"/>
              </a:xfrm>
              <a:prstGeom prst="rect">
                <a:avLst/>
              </a:prstGeom>
              <a:solidFill>
                <a:srgbClr val="4963E3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523305" y="6107063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306" name="Straight Connector 305"/>
              <p:cNvCxnSpPr/>
              <p:nvPr/>
            </p:nvCxnSpPr>
            <p:spPr>
              <a:xfrm flipH="1" flipV="1">
                <a:off x="595014" y="6152216"/>
                <a:ext cx="833778" cy="5557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Oval 306"/>
              <p:cNvSpPr/>
              <p:nvPr/>
            </p:nvSpPr>
            <p:spPr>
              <a:xfrm>
                <a:off x="1422070" y="6166619"/>
                <a:ext cx="71710" cy="717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663" y="6019800"/>
              <a:ext cx="35242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133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4" y="4572000"/>
            <a:ext cx="11144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10" name="Rectangle 9"/>
          <p:cNvSpPr/>
          <p:nvPr/>
        </p:nvSpPr>
        <p:spPr>
          <a:xfrm>
            <a:off x="6128789" y="6019800"/>
            <a:ext cx="2786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p</a:t>
            </a:r>
            <a:r>
              <a:rPr lang="en-US" altLang="zh-CN" dirty="0">
                <a:solidFill>
                  <a:srgbClr val="FFFF00"/>
                </a:solidFill>
              </a:rPr>
              <a:t>,</a:t>
            </a:r>
            <a:r>
              <a:rPr lang="en-US" altLang="zh-CN" dirty="0" smtClean="0">
                <a:solidFill>
                  <a:srgbClr val="FFFF00"/>
                </a:solidFill>
              </a:rPr>
              <a:t> </a:t>
            </a:r>
            <a:r>
              <a:rPr lang="en-US" altLang="zh-CN" b="1" i="1" dirty="0" smtClean="0">
                <a:solidFill>
                  <a:srgbClr val="FFFF00"/>
                </a:solidFill>
              </a:rPr>
              <a:t>q</a:t>
            </a:r>
            <a:r>
              <a:rPr lang="en-US" altLang="zh-CN" dirty="0" smtClean="0">
                <a:solidFill>
                  <a:srgbClr val="FFFF00"/>
                </a:solidFill>
              </a:rPr>
              <a:t> - neighboring elements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609600" y="1371600"/>
            <a:ext cx="8382000" cy="16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Energy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minimization – function </a:t>
            </a: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terms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70457"/>
            <a:ext cx="8820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93520" y="3360003"/>
            <a:ext cx="2286000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4114800" y="3360003"/>
            <a:ext cx="1981200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6476999" y="3360003"/>
            <a:ext cx="2505075" cy="97893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476998" y="3360003"/>
            <a:ext cx="2505075" cy="1518217"/>
            <a:chOff x="4114800" y="3048000"/>
            <a:chExt cx="1981200" cy="1518217"/>
          </a:xfrm>
        </p:grpSpPr>
        <p:sp>
          <p:nvSpPr>
            <p:cNvPr id="11" name="Rectangle 10"/>
            <p:cNvSpPr/>
            <p:nvPr/>
          </p:nvSpPr>
          <p:spPr>
            <a:xfrm>
              <a:off x="4191000" y="4104552"/>
              <a:ext cx="1828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</a:rPr>
                <a:t>Label cost 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114800" y="3048000"/>
              <a:ext cx="1981200" cy="993052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213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09600" y="1371600"/>
            <a:ext cx="6781800" cy="20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Energy minimization – </a:t>
            </a: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function </a:t>
            </a:r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</a:rPr>
              <a:t>terms</a:t>
            </a: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Label cost </a:t>
            </a:r>
            <a:endParaRPr lang="en-US" altLang="zh-CN" sz="2400" dirty="0">
              <a:solidFill>
                <a:srgbClr val="FFFFFF"/>
              </a:solidFill>
              <a:latin typeface="Helvetica" pitchFamily="34" charset="0"/>
            </a:endParaRPr>
          </a:p>
          <a:p>
            <a:pPr lvl="2" eaLnBrk="1" hangingPunct="1">
              <a:buClr>
                <a:srgbClr val="FFFFFF"/>
              </a:buClr>
            </a:pPr>
            <a:r>
              <a:rPr lang="en-US" altLang="zh-CN" dirty="0" smtClean="0">
                <a:solidFill>
                  <a:srgbClr val="FFFFFF"/>
                </a:solidFill>
                <a:latin typeface="Helvetica" pitchFamily="34" charset="0"/>
              </a:rPr>
              <a:t>Penalty for over-complex groups</a:t>
            </a:r>
          </a:p>
          <a:p>
            <a:pPr lvl="2" eaLnBrk="1" hangingPunct="1">
              <a:buClr>
                <a:srgbClr val="FFFFFF"/>
              </a:buClr>
            </a:pPr>
            <a:r>
              <a:rPr lang="en-US" altLang="zh-CN" dirty="0" smtClean="0">
                <a:solidFill>
                  <a:srgbClr val="FFFFFF"/>
                </a:solidFill>
                <a:latin typeface="Helvetica" pitchFamily="34" charset="0"/>
              </a:rPr>
              <a:t>Concise explanation of the inputs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grpSp>
        <p:nvGrpSpPr>
          <p:cNvPr id="8" name="Group 7"/>
          <p:cNvGrpSpPr/>
          <p:nvPr/>
        </p:nvGrpSpPr>
        <p:grpSpPr>
          <a:xfrm>
            <a:off x="2209800" y="3570456"/>
            <a:ext cx="6096000" cy="2406026"/>
            <a:chOff x="2209800" y="3570456"/>
            <a:chExt cx="6096000" cy="24060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30"/>
            <a:stretch/>
          </p:blipFill>
          <p:spPr bwMode="auto">
            <a:xfrm>
              <a:off x="2209800" y="3570456"/>
              <a:ext cx="2466975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419600"/>
              <a:ext cx="2990852" cy="1556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13100" y="43815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FF00"/>
                  </a:solidFill>
                </a:rPr>
                <a:t> -  set of labels</a:t>
              </a:r>
              <a:endParaRPr lang="zh-CN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4700" y="4781610"/>
              <a:ext cx="4991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FF00"/>
                  </a:solidFill>
                </a:rPr>
                <a:t>-  non-negative label cost for different Gestalt</a:t>
              </a:r>
              <a:endParaRPr lang="zh-CN" alt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7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9600" y="1371600"/>
            <a:ext cx="62484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Overall energy function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Labeling </a:t>
            </a: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→</a:t>
            </a: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  <a:t>minimization</a:t>
            </a:r>
          </a:p>
          <a:p>
            <a:pPr eaLnBrk="1" hangingPunct="1">
              <a:buClr>
                <a:srgbClr val="FFFFFF"/>
              </a:buClr>
            </a:pPr>
            <a:endParaRPr lang="en-US" altLang="zh-CN" sz="2400" b="1" dirty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en-US" altLang="zh-CN" sz="2400" b="1" dirty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en-US" altLang="zh-CN" sz="2400" b="1" dirty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en-US" altLang="zh-CN" sz="2400" b="1" dirty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Multi-label </a:t>
            </a:r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graph-cut </a:t>
            </a:r>
            <a:r>
              <a:rPr lang="en-US" altLang="zh-CN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[</a:t>
            </a:r>
            <a:r>
              <a:rPr lang="en-US" altLang="zh-CN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Delong et al. 2010]</a:t>
            </a:r>
            <a:endParaRPr lang="zh-CN" altLang="en-US" sz="2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en-US" altLang="zh-CN" sz="2400" b="1" dirty="0" smtClean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en-US" altLang="zh-CN" sz="2400" b="1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grpSp>
        <p:nvGrpSpPr>
          <p:cNvPr id="3" name="Group 2"/>
          <p:cNvGrpSpPr/>
          <p:nvPr/>
        </p:nvGrpSpPr>
        <p:grpSpPr>
          <a:xfrm>
            <a:off x="161925" y="2743200"/>
            <a:ext cx="8820150" cy="1795809"/>
            <a:chOff x="161925" y="2743200"/>
            <a:chExt cx="8820150" cy="179580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2953654"/>
              <a:ext cx="88201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1493520" y="2743200"/>
              <a:ext cx="2286000" cy="1440597"/>
              <a:chOff x="1493520" y="2347794"/>
              <a:chExt cx="2286000" cy="144059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15618" y="3326726"/>
                <a:ext cx="1441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FFFF"/>
                    </a:solidFill>
                  </a:rPr>
                  <a:t>D</a:t>
                </a:r>
                <a:r>
                  <a:rPr lang="en-US" altLang="zh-CN" sz="2400" b="1" dirty="0" smtClean="0">
                    <a:solidFill>
                      <a:srgbClr val="FFFFFF"/>
                    </a:solidFill>
                  </a:rPr>
                  <a:t>ata </a:t>
                </a:r>
                <a:r>
                  <a:rPr lang="en-US" altLang="zh-CN" sz="2400" b="1" dirty="0">
                    <a:solidFill>
                      <a:srgbClr val="FFFFFF"/>
                    </a:solidFill>
                  </a:rPr>
                  <a:t>cost </a:t>
                </a:r>
                <a:endParaRPr lang="zh-CN" alt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1493520" y="2347794"/>
                <a:ext cx="2286000" cy="143613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962400" y="2743200"/>
              <a:ext cx="2362200" cy="1795809"/>
              <a:chOff x="3869774" y="2420254"/>
              <a:chExt cx="2725615" cy="179580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69774" y="3385066"/>
                <a:ext cx="27256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FFFFFF"/>
                    </a:solidFill>
                  </a:rPr>
                  <a:t>Smoothness</a:t>
                </a:r>
              </a:p>
              <a:p>
                <a:pPr algn="ctr"/>
                <a:r>
                  <a:rPr lang="en-US" altLang="zh-CN" sz="2400" b="1" dirty="0" smtClean="0">
                    <a:solidFill>
                      <a:srgbClr val="FFFFFF"/>
                    </a:solidFill>
                  </a:rPr>
                  <a:t> cost </a:t>
                </a:r>
                <a:endParaRPr lang="zh-CN" alt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045620" y="2420254"/>
                <a:ext cx="2286000" cy="143613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76999" y="2743200"/>
              <a:ext cx="2505075" cy="1436132"/>
              <a:chOff x="6476999" y="2451400"/>
              <a:chExt cx="2505075" cy="14361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004081" y="3414594"/>
                <a:ext cx="14509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FFFFFF"/>
                    </a:solidFill>
                  </a:rPr>
                  <a:t>Label cost</a:t>
                </a:r>
                <a:endParaRPr lang="zh-CN" alt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476999" y="2451400"/>
                <a:ext cx="2505075" cy="143613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4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7169" y="2565400"/>
            <a:ext cx="6716196" cy="3225801"/>
            <a:chOff x="914400" y="2565400"/>
            <a:chExt cx="6716196" cy="3225801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4400" y="2565401"/>
              <a:ext cx="2838450" cy="322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ight Arrow 21"/>
            <p:cNvSpPr/>
            <p:nvPr/>
          </p:nvSpPr>
          <p:spPr>
            <a:xfrm>
              <a:off x="3962400" y="4032077"/>
              <a:ext cx="692867" cy="292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565400"/>
              <a:ext cx="2829996" cy="3225800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Optimization via Graph Cut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371601"/>
            <a:ext cx="7086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Groupings complying with Gestalt principles</a:t>
            </a:r>
            <a:endParaRPr lang="zh-CN" altLang="en-US" sz="24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81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Computation Results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71601"/>
            <a:ext cx="7086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Regularity VS. Proximity </a:t>
            </a:r>
            <a:endParaRPr lang="zh-CN" altLang="en-US" sz="2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regularity_vs_proximity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989993"/>
            <a:ext cx="6858000" cy="457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0" y="2400300"/>
            <a:ext cx="2057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 smtClean="0">
                <a:latin typeface="Helvetica" pitchFamily="34" charset="0"/>
                <a:cs typeface="Helvetica" pitchFamily="34" charset="0"/>
              </a:rPr>
              <a:t>Speed   x0.5</a:t>
            </a:r>
            <a:endParaRPr lang="zh-CN" altLang="en-US" sz="24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>
                <a:solidFill>
                  <a:srgbClr val="FFFF00"/>
                </a:solidFill>
                <a:latin typeface="Helvetica" pitchFamily="34" charset="0"/>
              </a:rPr>
              <a:t>Computation Results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71601"/>
            <a:ext cx="7086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Proximity VS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. </a:t>
            </a:r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Similarity</a:t>
            </a:r>
            <a:endParaRPr lang="zh-CN" altLang="en-US" sz="2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roximity_vs_similarity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1255" y="2514600"/>
            <a:ext cx="6038850" cy="3695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Helvetica" pitchFamily="34" charset="0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Visual </a:t>
            </a:r>
            <a:r>
              <a:rPr lang="en-US" altLang="zh-CN" sz="3200" b="1" dirty="0">
                <a:solidFill>
                  <a:srgbClr val="FFFF00"/>
                </a:solidFill>
                <a:latin typeface="Helvetica" pitchFamily="34" charset="0"/>
              </a:rPr>
              <a:t>Abstraction</a:t>
            </a:r>
            <a:endParaRPr lang="zh-CN" altLang="en-US" sz="3200" b="1" dirty="0">
              <a:solidFill>
                <a:srgbClr val="FFFF00"/>
              </a:solidFill>
              <a:latin typeface="Helvetica" pitchFamily="34" charset="0"/>
            </a:endParaRPr>
          </a:p>
          <a:p>
            <a:pPr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9600" y="1371600"/>
            <a:ext cx="7086600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Abstraction Operators</a:t>
            </a:r>
          </a:p>
          <a:p>
            <a:pPr lvl="1"/>
            <a:r>
              <a:rPr lang="en-US" altLang="zh-CN" sz="2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Embracing</a:t>
            </a:r>
          </a:p>
          <a:p>
            <a:pPr lvl="1"/>
            <a:r>
              <a:rPr lang="en-US" altLang="zh-CN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Summarization</a:t>
            </a:r>
          </a:p>
          <a:p>
            <a:pPr lvl="1"/>
            <a:endParaRPr lang="en-US" altLang="zh-CN" sz="24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altLang="zh-CN" sz="2400" b="1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altLang="zh-CN" sz="2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altLang="zh-CN" sz="2400" b="1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altLang="zh-CN" sz="2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44" y="2468440"/>
            <a:ext cx="1177956" cy="134156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508306" y="3060860"/>
            <a:ext cx="279791" cy="1567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49" y="2468440"/>
            <a:ext cx="1177956" cy="13415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468440"/>
            <a:ext cx="1177956" cy="1341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97" y="2468440"/>
            <a:ext cx="1177956" cy="1341560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2591653" y="3060860"/>
            <a:ext cx="279791" cy="1567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ight Arrow 27"/>
          <p:cNvSpPr/>
          <p:nvPr/>
        </p:nvSpPr>
        <p:spPr>
          <a:xfrm>
            <a:off x="6424957" y="3060860"/>
            <a:ext cx="279791" cy="1567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44" y="2911947"/>
            <a:ext cx="6951170" cy="518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44" y="3656175"/>
            <a:ext cx="6951170" cy="5187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44" y="4400403"/>
            <a:ext cx="6951170" cy="5187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44" y="5144632"/>
            <a:ext cx="6951170" cy="518744"/>
          </a:xfrm>
          <a:prstGeom prst="rect">
            <a:avLst/>
          </a:prstGeom>
        </p:spPr>
      </p:pic>
      <p:sp>
        <p:nvSpPr>
          <p:cNvPr id="34" name="Curved Up Arrow 33"/>
          <p:cNvSpPr/>
          <p:nvPr/>
        </p:nvSpPr>
        <p:spPr>
          <a:xfrm rot="5400000">
            <a:off x="507334" y="3408216"/>
            <a:ext cx="609601" cy="344409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rot="5400000">
            <a:off x="507334" y="4182770"/>
            <a:ext cx="609601" cy="344409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rot="5400000">
            <a:off x="507334" y="4926999"/>
            <a:ext cx="609601" cy="344409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9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5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Level of Detail 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71601"/>
            <a:ext cx="7086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Progressively </a:t>
            </a:r>
            <a:r>
              <a:rPr lang="en-US" altLang="zh-CN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simpliﬁed results</a:t>
            </a:r>
            <a:endParaRPr lang="zh-CN" altLang="en-US" sz="2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zh-CN" altLang="en-US" sz="24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1872"/>
            <a:ext cx="6067200" cy="428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1872"/>
            <a:ext cx="6067200" cy="4282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1872"/>
            <a:ext cx="6067200" cy="4282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1872"/>
            <a:ext cx="6067200" cy="4282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1872"/>
            <a:ext cx="6067200" cy="42827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1872"/>
            <a:ext cx="6067200" cy="42827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2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How Our Visual System Simplifies Things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8763000" cy="109914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How we get the idea?</a:t>
            </a:r>
            <a:endParaRPr lang="en-US" altLang="zh-CN" sz="2000" b="1" dirty="0" smtClean="0">
              <a:solidFill>
                <a:srgbClr val="FFFFFF"/>
              </a:solidFill>
              <a:latin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1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Results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92772" cy="4495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92772" cy="449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92772" cy="4495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92772" cy="44956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92772" cy="4495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92772" cy="44956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92772" cy="44956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92772" cy="44956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61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502002"/>
            <a:ext cx="7679747" cy="4688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502002"/>
            <a:ext cx="7679747" cy="4688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502002"/>
            <a:ext cx="7679747" cy="4688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502002"/>
            <a:ext cx="7679747" cy="4688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502002"/>
            <a:ext cx="7679747" cy="468868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Results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5" y="2725948"/>
            <a:ext cx="7083837" cy="7394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Results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305584" cy="5244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9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Results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00" y="1981200"/>
            <a:ext cx="4140000" cy="40140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140000" cy="4014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021080" y="431959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5562600" y="4305300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290" y="952500"/>
            <a:ext cx="3455410" cy="3558040"/>
          </a:xfrm>
          <a:prstGeom prst="ellipse">
            <a:avLst/>
          </a:prstGeom>
          <a:ln w="1270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3110" y="1001405"/>
            <a:ext cx="3375578" cy="3493056"/>
          </a:xfrm>
          <a:prstGeom prst="ellipse">
            <a:avLst/>
          </a:prstGeom>
          <a:ln w="1270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9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Results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1161143"/>
            <a:ext cx="4651425" cy="5232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1161143"/>
            <a:ext cx="4651425" cy="52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1161143"/>
            <a:ext cx="4651425" cy="52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1161143"/>
            <a:ext cx="4651425" cy="5232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1161143"/>
            <a:ext cx="4651425" cy="52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1161143"/>
            <a:ext cx="4651425" cy="52328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1161143"/>
            <a:ext cx="4651425" cy="52328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2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Results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11136"/>
            <a:ext cx="3963810" cy="4459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11136"/>
            <a:ext cx="3963810" cy="445928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396416" y="3984625"/>
            <a:ext cx="766384" cy="766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4" y="1155418"/>
            <a:ext cx="2732137" cy="2662969"/>
          </a:xfrm>
          <a:prstGeom prst="ellipse">
            <a:avLst/>
          </a:prstGeom>
          <a:noFill/>
          <a:ln w="1270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56" y="1193520"/>
            <a:ext cx="2846201" cy="2662969"/>
          </a:xfrm>
          <a:prstGeom prst="ellipse">
            <a:avLst/>
          </a:prstGeom>
          <a:noFill/>
          <a:ln w="1270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/>
          <p:cNvSpPr/>
          <p:nvPr/>
        </p:nvSpPr>
        <p:spPr>
          <a:xfrm>
            <a:off x="1981200" y="3975100"/>
            <a:ext cx="766384" cy="766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42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1905000"/>
            <a:ext cx="253494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3733800"/>
            <a:ext cx="4009687" cy="266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9568" y="4495800"/>
            <a:ext cx="2974352" cy="19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200" y="5334000"/>
            <a:ext cx="1559362" cy="10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2800" b="1" dirty="0" smtClean="0">
                <a:solidFill>
                  <a:srgbClr val="FFFF00"/>
                </a:solidFill>
                <a:latin typeface="Helvetica" pitchFamily="34" charset="0"/>
              </a:rPr>
              <a:t>Extension </a:t>
            </a:r>
            <a:r>
              <a:rPr lang="en-US" altLang="zh-CN" sz="2800" b="1" dirty="0">
                <a:solidFill>
                  <a:srgbClr val="FFFF00"/>
                </a:solidFill>
                <a:latin typeface="Helvetica" pitchFamily="34" charset="0"/>
              </a:rPr>
              <a:t>to Mosaics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371601"/>
            <a:ext cx="8077200" cy="5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en-US" altLang="zh-CN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dditional continuity &amp; closure Gestalt</a:t>
            </a:r>
          </a:p>
          <a:p>
            <a:endParaRPr lang="en-US" altLang="zh-CN" sz="2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altLang="zh-CN" sz="2400" b="1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altLang="zh-CN" sz="2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05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400" y="1143000"/>
            <a:ext cx="2412480" cy="2207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19088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zh-CN" sz="2800" b="1" dirty="0" smtClean="0">
                <a:solidFill>
                  <a:srgbClr val="FFFF00"/>
                </a:solidFill>
                <a:latin typeface="Helvetica" pitchFamily="34" charset="0"/>
              </a:rPr>
              <a:t>Extension </a:t>
            </a:r>
            <a:r>
              <a:rPr lang="en-US" altLang="zh-CN" sz="2800" b="1" dirty="0">
                <a:solidFill>
                  <a:srgbClr val="FFFF00"/>
                </a:solidFill>
                <a:latin typeface="Helvetica" pitchFamily="34" charset="0"/>
              </a:rPr>
              <a:t>to Mosaics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83" y="5105400"/>
            <a:ext cx="1228017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4" y="4648200"/>
            <a:ext cx="1719224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31" y="4114800"/>
            <a:ext cx="2292298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3" y="3584787"/>
            <a:ext cx="2861733" cy="26636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31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Conclusion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00"/>
                </a:solidFill>
                <a:latin typeface="Helvetica" pitchFamily="34" charset="0"/>
              </a:rPr>
              <a:t>Computational framework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Conjoining Gestalt principles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Energy minimization, Graph-cut solution</a:t>
            </a:r>
            <a:endParaRPr lang="en-US" altLang="zh-CN" sz="2400" dirty="0">
              <a:solidFill>
                <a:srgbClr val="FFFFFF"/>
              </a:solidFill>
              <a:latin typeface="Helvetic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00"/>
                </a:solidFill>
                <a:latin typeface="Helvetica" pitchFamily="34" charset="0"/>
              </a:rPr>
              <a:t>Abstraction of architectural drawings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Effective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</a:pPr>
            <a:r>
              <a:rPr lang="en-US" altLang="zh-CN" sz="2400" dirty="0" smtClean="0">
                <a:solidFill>
                  <a:srgbClr val="FFFFFF"/>
                </a:solidFill>
                <a:latin typeface="Helvetica" pitchFamily="34" charset="0"/>
              </a:rPr>
              <a:t>Preserving structure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-US" altLang="zh-CN" sz="2400" b="1" dirty="0">
                <a:solidFill>
                  <a:srgbClr val="FFFF00"/>
                </a:solidFill>
                <a:latin typeface="Helvetica" pitchFamily="34" charset="0"/>
              </a:rPr>
              <a:t>E</a:t>
            </a:r>
            <a:r>
              <a:rPr lang="en-US" altLang="zh-CN" sz="2400" b="1" dirty="0" smtClean="0">
                <a:solidFill>
                  <a:srgbClr val="FFFF00"/>
                </a:solidFill>
                <a:latin typeface="Helvetica" pitchFamily="34" charset="0"/>
              </a:rPr>
              <a:t>xtension to mosaics</a:t>
            </a:r>
            <a: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  <a:t/>
            </a:r>
            <a:br>
              <a:rPr lang="en-US" altLang="zh-CN" sz="2400" dirty="0">
                <a:solidFill>
                  <a:srgbClr val="FFFFFF"/>
                </a:solidFill>
                <a:latin typeface="Helvetica" pitchFamily="34" charset="0"/>
              </a:rPr>
            </a:br>
            <a:endParaRPr lang="en-US" altLang="zh-CN" sz="2400" dirty="0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05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939212" cy="762000"/>
          </a:xfrm>
        </p:spPr>
        <p:txBody>
          <a:bodyPr/>
          <a:lstStyle/>
          <a:p>
            <a:r>
              <a:rPr lang="en-US" altLang="zh-CN" sz="2400" dirty="0">
                <a:solidFill>
                  <a:srgbClr val="FFFF00"/>
                </a:solidFill>
                <a:latin typeface="Helvetica" pitchFamily="34" charset="0"/>
                <a:ea typeface="华文楷体"/>
                <a:cs typeface="Helvetica" pitchFamily="34" charset="0"/>
              </a:rPr>
              <a:t/>
            </a:r>
            <a:br>
              <a:rPr lang="en-US" altLang="zh-CN" sz="2400" dirty="0">
                <a:solidFill>
                  <a:srgbClr val="FFFF00"/>
                </a:solidFill>
                <a:latin typeface="Helvetica" pitchFamily="34" charset="0"/>
                <a:ea typeface="华文楷体"/>
                <a:cs typeface="Helvetica" pitchFamily="34" charset="0"/>
              </a:rPr>
            </a:br>
            <a:r>
              <a:rPr lang="en-US" altLang="zh-CN" sz="2400" dirty="0" smtClean="0">
                <a:solidFill>
                  <a:srgbClr val="FFFF00"/>
                </a:solidFill>
                <a:latin typeface="Helvetica" pitchFamily="34" charset="0"/>
                <a:ea typeface="华文楷体"/>
                <a:cs typeface="Helvetica" pitchFamily="34" charset="0"/>
              </a:rPr>
              <a:t>http</a:t>
            </a:r>
            <a:r>
              <a:rPr lang="en-US" altLang="zh-CN" sz="2400" dirty="0">
                <a:solidFill>
                  <a:srgbClr val="FFFF00"/>
                </a:solidFill>
                <a:latin typeface="Helvetica" pitchFamily="34" charset="0"/>
                <a:ea typeface="华文楷体"/>
                <a:cs typeface="Helvetica" pitchFamily="34" charset="0"/>
              </a:rPr>
              <a:t>:/</a:t>
            </a:r>
            <a:r>
              <a:rPr lang="en-US" altLang="zh-CN" sz="2400" dirty="0" smtClean="0">
                <a:solidFill>
                  <a:srgbClr val="FFFF00"/>
                </a:solidFill>
                <a:latin typeface="Helvetica" pitchFamily="34" charset="0"/>
                <a:ea typeface="华文楷体"/>
                <a:cs typeface="Helvetica" pitchFamily="34" charset="0"/>
              </a:rPr>
              <a:t>/</a:t>
            </a:r>
            <a:r>
              <a:rPr lang="en-US" altLang="zh-CN" sz="2400" dirty="0" err="1" smtClean="0">
                <a:solidFill>
                  <a:srgbClr val="FFFF00"/>
                </a:solidFill>
                <a:latin typeface="Helvetica" pitchFamily="34" charset="0"/>
                <a:ea typeface="华文楷体"/>
                <a:cs typeface="Helvetica" pitchFamily="34" charset="0"/>
              </a:rPr>
              <a:t>web.siat.ac.cn</a:t>
            </a:r>
            <a:r>
              <a:rPr lang="en-US" altLang="zh-CN" sz="2400" dirty="0">
                <a:solidFill>
                  <a:srgbClr val="FFFF00"/>
                </a:solidFill>
                <a:latin typeface="Helvetica" pitchFamily="34" charset="0"/>
                <a:ea typeface="华文楷体"/>
                <a:cs typeface="Helvetica" pitchFamily="34" charset="0"/>
              </a:rPr>
              <a:t>/~vcc/publications/2011/gestalt_abstraction/</a:t>
            </a:r>
            <a:endParaRPr lang="zh-CN" altLang="en-US" sz="2400" dirty="0">
              <a:solidFill>
                <a:srgbClr val="FFFF00"/>
              </a:solidFill>
              <a:latin typeface="Helvetica" pitchFamily="34" charset="0"/>
              <a:ea typeface="华文楷体"/>
              <a:cs typeface="Helvetica" pitchFamily="34" charset="0"/>
            </a:endParaRPr>
          </a:p>
        </p:txBody>
      </p:sp>
      <p:sp>
        <p:nvSpPr>
          <p:cNvPr id="9" name="AutoShape 2" descr="http://sis.siggraph.org/cgi-bin/SIS_Asia.py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r="25626"/>
          <a:stretch/>
        </p:blipFill>
        <p:spPr bwMode="auto">
          <a:xfrm>
            <a:off x="152400" y="228600"/>
            <a:ext cx="4043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80486"/>
            <a:ext cx="7391400" cy="43965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1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02" y="2100342"/>
            <a:ext cx="475200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How Our Visual System Simplifies Things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32" y="2550213"/>
            <a:ext cx="3564341" cy="2700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02" y="3121024"/>
            <a:ext cx="2057400" cy="1558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13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86" y="2100342"/>
            <a:ext cx="4751999" cy="3600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8763000" cy="109914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Regularity</a:t>
            </a:r>
            <a:endParaRPr lang="en-US" altLang="zh-CN" sz="2000" b="1" dirty="0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How Our Visual System Simplifies Things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77114"/>
            <a:ext cx="5839999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eeform 9"/>
          <p:cNvSpPr/>
          <p:nvPr/>
        </p:nvSpPr>
        <p:spPr>
          <a:xfrm>
            <a:off x="2745684" y="1752600"/>
            <a:ext cx="1018334" cy="4027724"/>
          </a:xfrm>
          <a:custGeom>
            <a:avLst/>
            <a:gdLst>
              <a:gd name="connsiteX0" fmla="*/ 128145 w 1018334"/>
              <a:gd name="connsiteY0" fmla="*/ 0 h 4027724"/>
              <a:gd name="connsiteX1" fmla="*/ 84602 w 1018334"/>
              <a:gd name="connsiteY1" fmla="*/ 1016000 h 4027724"/>
              <a:gd name="connsiteX2" fmla="*/ 12030 w 1018334"/>
              <a:gd name="connsiteY2" fmla="*/ 2699657 h 4027724"/>
              <a:gd name="connsiteX3" fmla="*/ 360373 w 1018334"/>
              <a:gd name="connsiteY3" fmla="*/ 3962400 h 4027724"/>
              <a:gd name="connsiteX4" fmla="*/ 882887 w 1018334"/>
              <a:gd name="connsiteY4" fmla="*/ 3730171 h 4027724"/>
              <a:gd name="connsiteX5" fmla="*/ 1013516 w 1018334"/>
              <a:gd name="connsiteY5" fmla="*/ 2728685 h 4027724"/>
              <a:gd name="connsiteX6" fmla="*/ 969973 w 1018334"/>
              <a:gd name="connsiteY6" fmla="*/ 464457 h 4027724"/>
              <a:gd name="connsiteX7" fmla="*/ 781287 w 1018334"/>
              <a:gd name="connsiteY7" fmla="*/ 14514 h 4027724"/>
              <a:gd name="connsiteX8" fmla="*/ 55573 w 1018334"/>
              <a:gd name="connsiteY8" fmla="*/ 145143 h 4027724"/>
              <a:gd name="connsiteX9" fmla="*/ 55573 w 1018334"/>
              <a:gd name="connsiteY9" fmla="*/ 145143 h 402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334" h="4027724">
                <a:moveTo>
                  <a:pt x="128145" y="0"/>
                </a:moveTo>
                <a:cubicBezTo>
                  <a:pt x="116049" y="283028"/>
                  <a:pt x="103954" y="566057"/>
                  <a:pt x="84602" y="1016000"/>
                </a:cubicBezTo>
                <a:cubicBezTo>
                  <a:pt x="65250" y="1465943"/>
                  <a:pt x="-33932" y="2208590"/>
                  <a:pt x="12030" y="2699657"/>
                </a:cubicBezTo>
                <a:cubicBezTo>
                  <a:pt x="57992" y="3190724"/>
                  <a:pt x="215230" y="3790648"/>
                  <a:pt x="360373" y="3962400"/>
                </a:cubicBezTo>
                <a:cubicBezTo>
                  <a:pt x="505516" y="4134152"/>
                  <a:pt x="774030" y="3935790"/>
                  <a:pt x="882887" y="3730171"/>
                </a:cubicBezTo>
                <a:cubicBezTo>
                  <a:pt x="991744" y="3524552"/>
                  <a:pt x="999002" y="3272970"/>
                  <a:pt x="1013516" y="2728685"/>
                </a:cubicBezTo>
                <a:cubicBezTo>
                  <a:pt x="1028030" y="2184400"/>
                  <a:pt x="1008678" y="916819"/>
                  <a:pt x="969973" y="464457"/>
                </a:cubicBezTo>
                <a:cubicBezTo>
                  <a:pt x="931268" y="12095"/>
                  <a:pt x="933687" y="67733"/>
                  <a:pt x="781287" y="14514"/>
                </a:cubicBezTo>
                <a:cubicBezTo>
                  <a:pt x="628887" y="-38705"/>
                  <a:pt x="55573" y="145143"/>
                  <a:pt x="55573" y="145143"/>
                </a:cubicBezTo>
                <a:lnTo>
                  <a:pt x="55573" y="1451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10"/>
          <p:cNvSpPr/>
          <p:nvPr/>
        </p:nvSpPr>
        <p:spPr>
          <a:xfrm rot="5400000">
            <a:off x="4112518" y="383285"/>
            <a:ext cx="918966" cy="6858002"/>
          </a:xfrm>
          <a:custGeom>
            <a:avLst/>
            <a:gdLst>
              <a:gd name="connsiteX0" fmla="*/ 128145 w 1018334"/>
              <a:gd name="connsiteY0" fmla="*/ 0 h 4027724"/>
              <a:gd name="connsiteX1" fmla="*/ 84602 w 1018334"/>
              <a:gd name="connsiteY1" fmla="*/ 1016000 h 4027724"/>
              <a:gd name="connsiteX2" fmla="*/ 12030 w 1018334"/>
              <a:gd name="connsiteY2" fmla="*/ 2699657 h 4027724"/>
              <a:gd name="connsiteX3" fmla="*/ 360373 w 1018334"/>
              <a:gd name="connsiteY3" fmla="*/ 3962400 h 4027724"/>
              <a:gd name="connsiteX4" fmla="*/ 882887 w 1018334"/>
              <a:gd name="connsiteY4" fmla="*/ 3730171 h 4027724"/>
              <a:gd name="connsiteX5" fmla="*/ 1013516 w 1018334"/>
              <a:gd name="connsiteY5" fmla="*/ 2728685 h 4027724"/>
              <a:gd name="connsiteX6" fmla="*/ 969973 w 1018334"/>
              <a:gd name="connsiteY6" fmla="*/ 464457 h 4027724"/>
              <a:gd name="connsiteX7" fmla="*/ 781287 w 1018334"/>
              <a:gd name="connsiteY7" fmla="*/ 14514 h 4027724"/>
              <a:gd name="connsiteX8" fmla="*/ 55573 w 1018334"/>
              <a:gd name="connsiteY8" fmla="*/ 145143 h 4027724"/>
              <a:gd name="connsiteX9" fmla="*/ 55573 w 1018334"/>
              <a:gd name="connsiteY9" fmla="*/ 145143 h 402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334" h="4027724">
                <a:moveTo>
                  <a:pt x="128145" y="0"/>
                </a:moveTo>
                <a:cubicBezTo>
                  <a:pt x="116049" y="283028"/>
                  <a:pt x="103954" y="566057"/>
                  <a:pt x="84602" y="1016000"/>
                </a:cubicBezTo>
                <a:cubicBezTo>
                  <a:pt x="65250" y="1465943"/>
                  <a:pt x="-33932" y="2208590"/>
                  <a:pt x="12030" y="2699657"/>
                </a:cubicBezTo>
                <a:cubicBezTo>
                  <a:pt x="57992" y="3190724"/>
                  <a:pt x="215230" y="3790648"/>
                  <a:pt x="360373" y="3962400"/>
                </a:cubicBezTo>
                <a:cubicBezTo>
                  <a:pt x="505516" y="4134152"/>
                  <a:pt x="774030" y="3935790"/>
                  <a:pt x="882887" y="3730171"/>
                </a:cubicBezTo>
                <a:cubicBezTo>
                  <a:pt x="991744" y="3524552"/>
                  <a:pt x="999002" y="3272970"/>
                  <a:pt x="1013516" y="2728685"/>
                </a:cubicBezTo>
                <a:cubicBezTo>
                  <a:pt x="1028030" y="2184400"/>
                  <a:pt x="1008678" y="916819"/>
                  <a:pt x="969973" y="464457"/>
                </a:cubicBezTo>
                <a:cubicBezTo>
                  <a:pt x="931268" y="12095"/>
                  <a:pt x="933687" y="67733"/>
                  <a:pt x="781287" y="14514"/>
                </a:cubicBezTo>
                <a:cubicBezTo>
                  <a:pt x="628887" y="-38705"/>
                  <a:pt x="55573" y="145143"/>
                  <a:pt x="55573" y="145143"/>
                </a:cubicBezTo>
                <a:lnTo>
                  <a:pt x="55573" y="145143"/>
                </a:lnTo>
              </a:path>
            </a:pathLst>
          </a:custGeom>
          <a:noFill/>
          <a:ln w="508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How Our Visual System Simplifies Things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5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839999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00" y="2527981"/>
            <a:ext cx="4066000" cy="250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00" y="2997707"/>
            <a:ext cx="2542000" cy="1566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How Our Visual System Simplifies Things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8763000" cy="109914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Gestalt </a:t>
            </a:r>
            <a:r>
              <a:rPr lang="en-US" altLang="zh-CN" sz="2000" b="1" dirty="0" smtClean="0">
                <a:solidFill>
                  <a:srgbClr val="FFFFFF"/>
                </a:solidFill>
                <a:latin typeface="Helvetica" pitchFamily="34" charset="0"/>
              </a:rPr>
              <a:t>–  </a:t>
            </a: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grouping → simplification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8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840001" cy="3600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396851"/>
            <a:ext cx="8763000" cy="109914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</a:pPr>
            <a:r>
              <a:rPr lang="en-US" altLang="zh-CN" sz="2400" b="1" dirty="0" smtClean="0">
                <a:solidFill>
                  <a:srgbClr val="FFFFFF"/>
                </a:solidFill>
                <a:latin typeface="Helvetica" pitchFamily="34" charset="0"/>
              </a:rPr>
              <a:t>Proximity</a:t>
            </a:r>
            <a:endParaRPr lang="en-US" altLang="zh-CN" sz="2000" b="1" dirty="0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B3832-FBAD-4464-8784-577825598640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9088" y="3444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Helvetica" pitchFamily="34" charset="0"/>
              </a:rPr>
              <a:t>How Our Visual System Simplifies Things</a:t>
            </a:r>
            <a: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altLang="zh-CN" sz="3000" b="1" dirty="0" smtClean="0">
                <a:solidFill>
                  <a:srgbClr val="FFFF00"/>
                </a:solidFill>
                <a:latin typeface="Verdana" pitchFamily="34" charset="0"/>
              </a:rPr>
            </a:br>
            <a:endParaRPr lang="en-US" altLang="zh-CN" sz="30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11239</TotalTime>
  <Words>2697</Words>
  <Application>Microsoft Office PowerPoint</Application>
  <PresentationFormat>On-screen Show (4:3)</PresentationFormat>
  <Paragraphs>415</Paragraphs>
  <Slides>49</Slides>
  <Notes>49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1_Office Theme</vt:lpstr>
      <vt:lpstr>Conjoining Gestalt Rules for Abstraction of Architectural Drawings   Liangliang(Leon) Nan1,    Andrei Sharf2,    Ke Xie1,    Tien-Tsin Wong3   Oliver Deussen4,    Daniel Cohen-Or5,     Baoquan Chen1                                    1  SIAT, China       2  Ben Gurion Univ., Israel      3  CUHK, China                                     4  Konstanz Univ., Germany      5  Tel Aviv Univ., Israel</vt:lpstr>
      <vt:lpstr>Abstraction of Architectural Drawings </vt:lpstr>
      <vt:lpstr>Abstraction of Architectural Drawings </vt:lpstr>
      <vt:lpstr>How Our Visual System Simplifies Things </vt:lpstr>
      <vt:lpstr>How Our Visual System Simplifies Things </vt:lpstr>
      <vt:lpstr>How Our Visual System Simplifies Things </vt:lpstr>
      <vt:lpstr>How Our Visual System Simplifies Things </vt:lpstr>
      <vt:lpstr>How Our Visual System Simplifies Things </vt:lpstr>
      <vt:lpstr>How Our Visual System Simplifies Things </vt:lpstr>
      <vt:lpstr>How Our Visual System Simplifies Things </vt:lpstr>
      <vt:lpstr>Gestalt Theory </vt:lpstr>
      <vt:lpstr>Conjoining Gestalt </vt:lpstr>
      <vt:lpstr>Contributions </vt:lpstr>
      <vt:lpstr>Related Work </vt:lpstr>
      <vt:lpstr>Related Work </vt:lpstr>
      <vt:lpstr>Our Solution </vt:lpstr>
      <vt:lpstr>Overview  </vt:lpstr>
      <vt:lpstr>PowerPoint Presentation</vt:lpstr>
      <vt:lpstr>PowerPoint Presentation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Optimization via Graph Cut </vt:lpstr>
      <vt:lpstr>Computation Results </vt:lpstr>
      <vt:lpstr>Computation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 http://web.siat.ac.cn/~vcc/publications/2011/gestalt_abstraction/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Chan</dc:creator>
  <cp:lastModifiedBy>Leon</cp:lastModifiedBy>
  <cp:revision>1679</cp:revision>
  <dcterms:created xsi:type="dcterms:W3CDTF">2011-11-14T07:44:33Z</dcterms:created>
  <dcterms:modified xsi:type="dcterms:W3CDTF">2011-12-17T07:32:51Z</dcterms:modified>
</cp:coreProperties>
</file>